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5"/>
  </p:sldMasterIdLst>
  <p:notesMasterIdLst>
    <p:notesMasterId r:id="rId25"/>
  </p:notesMasterIdLst>
  <p:sldIdLst>
    <p:sldId id="333" r:id="rId6"/>
    <p:sldId id="336" r:id="rId7"/>
    <p:sldId id="337" r:id="rId8"/>
    <p:sldId id="339" r:id="rId9"/>
    <p:sldId id="341" r:id="rId10"/>
    <p:sldId id="345" r:id="rId11"/>
    <p:sldId id="346" r:id="rId12"/>
    <p:sldId id="347" r:id="rId13"/>
    <p:sldId id="349" r:id="rId14"/>
    <p:sldId id="348" r:id="rId15"/>
    <p:sldId id="350" r:id="rId16"/>
    <p:sldId id="351" r:id="rId17"/>
    <p:sldId id="352" r:id="rId18"/>
    <p:sldId id="353" r:id="rId19"/>
    <p:sldId id="355" r:id="rId20"/>
    <p:sldId id="354" r:id="rId21"/>
    <p:sldId id="357" r:id="rId22"/>
    <p:sldId id="359" r:id="rId23"/>
    <p:sldId id="356" r:id="rId24"/>
  </p:sldIdLst>
  <p:sldSz cx="9144000" cy="6858000" type="screen4x3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5758FB7-9AC5-4552-8A53-C91805E547FA}" styleName="Estilo temático 1 - Énfasis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BC89EF96-8CEA-46FF-86C4-4CE0E7609802}" styleName="Estilo claro 3 - Acento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9763" autoAdjust="0"/>
  </p:normalViewPr>
  <p:slideViewPr>
    <p:cSldViewPr>
      <p:cViewPr varScale="1">
        <p:scale>
          <a:sx n="72" d="100"/>
          <a:sy n="72" d="100"/>
        </p:scale>
        <p:origin x="1326" y="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50" d="100"/>
        <a:sy n="150" d="100"/>
      </p:scale>
      <p:origin x="0" y="-9640"/>
    </p:cViewPr>
  </p:sorterViewPr>
  <p:notesViewPr>
    <p:cSldViewPr>
      <p:cViewPr varScale="1">
        <p:scale>
          <a:sx n="50" d="100"/>
          <a:sy n="50" d="100"/>
        </p:scale>
        <p:origin x="2970" y="6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theme" Target="theme/theme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8C2CAE6-7542-4D9F-BDB4-4AC9743195EB}" type="datetimeFigureOut">
              <a:rPr lang="es-CO" smtClean="0"/>
              <a:t>18/12/2018</a:t>
            </a:fld>
            <a:endParaRPr lang="es-CO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CO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0E82F71-D2BB-4013-BFFA-728B89103E53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8954406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A615DE-3D0F-4EE1-B1A7-DED8F4937CF5}" type="datetimeFigureOut">
              <a:rPr lang="es-CO" smtClean="0"/>
              <a:pPr/>
              <a:t>18/12/2018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86390E-A369-47C8-82AD-D961993E8F0F}" type="slidenum">
              <a:rPr lang="es-CO" smtClean="0"/>
              <a:pPr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0775022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A615DE-3D0F-4EE1-B1A7-DED8F4937CF5}" type="datetimeFigureOut">
              <a:rPr lang="es-CO" smtClean="0"/>
              <a:pPr/>
              <a:t>18/12/2018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86390E-A369-47C8-82AD-D961993E8F0F}" type="slidenum">
              <a:rPr lang="es-CO" smtClean="0"/>
              <a:pPr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2927391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A615DE-3D0F-4EE1-B1A7-DED8F4937CF5}" type="datetimeFigureOut">
              <a:rPr lang="es-CO" smtClean="0"/>
              <a:pPr/>
              <a:t>18/12/2018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86390E-A369-47C8-82AD-D961993E8F0F}" type="slidenum">
              <a:rPr lang="es-CO" smtClean="0"/>
              <a:pPr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140991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A615DE-3D0F-4EE1-B1A7-DED8F4937CF5}" type="datetimeFigureOut">
              <a:rPr lang="es-CO" smtClean="0"/>
              <a:pPr/>
              <a:t>18/12/2018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86390E-A369-47C8-82AD-D961993E8F0F}" type="slidenum">
              <a:rPr lang="es-CO" smtClean="0"/>
              <a:pPr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6166948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A615DE-3D0F-4EE1-B1A7-DED8F4937CF5}" type="datetimeFigureOut">
              <a:rPr lang="es-CO" smtClean="0"/>
              <a:pPr/>
              <a:t>18/12/2018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86390E-A369-47C8-82AD-D961993E8F0F}" type="slidenum">
              <a:rPr lang="es-CO" smtClean="0"/>
              <a:pPr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6405197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A615DE-3D0F-4EE1-B1A7-DED8F4937CF5}" type="datetimeFigureOut">
              <a:rPr lang="es-CO" smtClean="0"/>
              <a:pPr/>
              <a:t>18/12/2018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86390E-A369-47C8-82AD-D961993E8F0F}" type="slidenum">
              <a:rPr lang="es-CO" smtClean="0"/>
              <a:pPr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316759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A615DE-3D0F-4EE1-B1A7-DED8F4937CF5}" type="datetimeFigureOut">
              <a:rPr lang="es-CO" smtClean="0"/>
              <a:pPr/>
              <a:t>18/12/2018</a:t>
            </a:fld>
            <a:endParaRPr lang="es-CO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86390E-A369-47C8-82AD-D961993E8F0F}" type="slidenum">
              <a:rPr lang="es-CO" smtClean="0"/>
              <a:pPr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4407573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A615DE-3D0F-4EE1-B1A7-DED8F4937CF5}" type="datetimeFigureOut">
              <a:rPr lang="es-CO" smtClean="0"/>
              <a:pPr/>
              <a:t>18/12/2018</a:t>
            </a:fld>
            <a:endParaRPr lang="es-CO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86390E-A369-47C8-82AD-D961993E8F0F}" type="slidenum">
              <a:rPr lang="es-CO" smtClean="0"/>
              <a:pPr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0142001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A615DE-3D0F-4EE1-B1A7-DED8F4937CF5}" type="datetimeFigureOut">
              <a:rPr lang="es-CO" smtClean="0"/>
              <a:pPr/>
              <a:t>18/12/2018</a:t>
            </a:fld>
            <a:endParaRPr lang="es-CO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86390E-A369-47C8-82AD-D961993E8F0F}" type="slidenum">
              <a:rPr lang="es-CO" smtClean="0"/>
              <a:pPr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1789013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A615DE-3D0F-4EE1-B1A7-DED8F4937CF5}" type="datetimeFigureOut">
              <a:rPr lang="es-CO" smtClean="0"/>
              <a:pPr/>
              <a:t>18/12/2018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86390E-A369-47C8-82AD-D961993E8F0F}" type="slidenum">
              <a:rPr lang="es-CO" smtClean="0"/>
              <a:pPr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2010240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A615DE-3D0F-4EE1-B1A7-DED8F4937CF5}" type="datetimeFigureOut">
              <a:rPr lang="es-CO" smtClean="0"/>
              <a:pPr/>
              <a:t>18/12/2018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86390E-A369-47C8-82AD-D961993E8F0F}" type="slidenum">
              <a:rPr lang="es-CO" smtClean="0"/>
              <a:pPr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2552690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A615DE-3D0F-4EE1-B1A7-DED8F4937CF5}" type="datetimeFigureOut">
              <a:rPr lang="es-CO" smtClean="0"/>
              <a:pPr/>
              <a:t>18/12/2018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86390E-A369-47C8-82AD-D961993E8F0F}" type="slidenum">
              <a:rPr lang="es-CO" smtClean="0"/>
              <a:pPr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1116421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0.jpe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11" Type="http://schemas.openxmlformats.org/officeDocument/2006/relationships/image" Target="../media/image10.jpe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11" Type="http://schemas.openxmlformats.org/officeDocument/2006/relationships/image" Target="../media/image10.jpe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11" Type="http://schemas.openxmlformats.org/officeDocument/2006/relationships/image" Target="../media/image10.jpe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11" Type="http://schemas.openxmlformats.org/officeDocument/2006/relationships/image" Target="../media/image10.jpe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11" Type="http://schemas.openxmlformats.org/officeDocument/2006/relationships/image" Target="../media/image10.jpe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11" Type="http://schemas.openxmlformats.org/officeDocument/2006/relationships/image" Target="../media/image10.jpe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11" Type="http://schemas.openxmlformats.org/officeDocument/2006/relationships/image" Target="../media/image10.jpe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11" Type="http://schemas.openxmlformats.org/officeDocument/2006/relationships/image" Target="../media/image10.jpe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11" Type="http://schemas.openxmlformats.org/officeDocument/2006/relationships/image" Target="../media/image10.jpe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0.jpe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11" Type="http://schemas.openxmlformats.org/officeDocument/2006/relationships/image" Target="../media/image10.jpe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11" Type="http://schemas.openxmlformats.org/officeDocument/2006/relationships/image" Target="../media/image10.jpe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11" Type="http://schemas.openxmlformats.org/officeDocument/2006/relationships/image" Target="../media/image10.jpe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11" Type="http://schemas.openxmlformats.org/officeDocument/2006/relationships/image" Target="../media/image10.jpe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11" Type="http://schemas.openxmlformats.org/officeDocument/2006/relationships/image" Target="../media/image10.jpe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11" Type="http://schemas.openxmlformats.org/officeDocument/2006/relationships/image" Target="../media/image10.jpe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11" Type="http://schemas.openxmlformats.org/officeDocument/2006/relationships/image" Target="../media/image10.jpe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11" Type="http://schemas.openxmlformats.org/officeDocument/2006/relationships/image" Target="../media/image10.jpe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n 8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4460" y="6125884"/>
            <a:ext cx="720082" cy="3653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" name="Imagen 20"/>
          <p:cNvPicPr>
            <a:picLocks noChangeAspect="1"/>
          </p:cNvPicPr>
          <p:nvPr/>
        </p:nvPicPr>
        <p:blipFill rotWithShape="1">
          <a:blip r:embed="rId3"/>
          <a:srcRect l="9460" t="33267" r="45572" b="13578"/>
          <a:stretch/>
        </p:blipFill>
        <p:spPr>
          <a:xfrm>
            <a:off x="5580112" y="6026198"/>
            <a:ext cx="672292" cy="446796"/>
          </a:xfrm>
          <a:prstGeom prst="rect">
            <a:avLst/>
          </a:prstGeom>
        </p:spPr>
      </p:pic>
      <p:pic>
        <p:nvPicPr>
          <p:cNvPr id="22" name="Imagen 21"/>
          <p:cNvPicPr>
            <a:picLocks noChangeAspect="1"/>
          </p:cNvPicPr>
          <p:nvPr/>
        </p:nvPicPr>
        <p:blipFill rotWithShape="1">
          <a:blip r:embed="rId4"/>
          <a:srcRect l="21221" t="40383" r="57195" b="21227"/>
          <a:stretch/>
        </p:blipFill>
        <p:spPr>
          <a:xfrm>
            <a:off x="4725396" y="5986374"/>
            <a:ext cx="465053" cy="465053"/>
          </a:xfrm>
          <a:prstGeom prst="rect">
            <a:avLst/>
          </a:prstGeom>
        </p:spPr>
      </p:pic>
      <p:pic>
        <p:nvPicPr>
          <p:cNvPr id="23" name="Imagen 22"/>
          <p:cNvPicPr>
            <a:picLocks noChangeAspect="1"/>
          </p:cNvPicPr>
          <p:nvPr/>
        </p:nvPicPr>
        <p:blipFill rotWithShape="1">
          <a:blip r:embed="rId5"/>
          <a:srcRect l="17347" t="33266" r="53321" b="13579"/>
          <a:stretch/>
        </p:blipFill>
        <p:spPr>
          <a:xfrm>
            <a:off x="4067944" y="6041740"/>
            <a:ext cx="441187" cy="449511"/>
          </a:xfrm>
          <a:prstGeom prst="rect">
            <a:avLst/>
          </a:prstGeom>
        </p:spPr>
      </p:pic>
      <p:pic>
        <p:nvPicPr>
          <p:cNvPr id="25" name="Imagen 24" descr="D:\Escritorio\power-01.png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6057039"/>
            <a:ext cx="648072" cy="400848"/>
          </a:xfrm>
          <a:prstGeom prst="rect">
            <a:avLst/>
          </a:prstGeom>
          <a:noFill/>
          <a:ln>
            <a:noFill/>
          </a:ln>
        </p:spPr>
      </p:pic>
      <p:pic>
        <p:nvPicPr>
          <p:cNvPr id="26" name="Imagen 25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48405" y="6072506"/>
            <a:ext cx="478253" cy="439420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8505" y="5982883"/>
            <a:ext cx="592512" cy="5083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6158021"/>
            <a:ext cx="948294" cy="3010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10 Imagen"/>
          <p:cNvPicPr/>
          <p:nvPr/>
        </p:nvPicPr>
        <p:blipFill rotWithShape="1">
          <a:blip r:embed="rId10"/>
          <a:srcRect l="520" t="12028" r="90460" b="77168"/>
          <a:stretch/>
        </p:blipFill>
        <p:spPr bwMode="auto">
          <a:xfrm>
            <a:off x="7308304" y="6044456"/>
            <a:ext cx="432048" cy="42601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6" name="Título 5"/>
          <p:cNvSpPr>
            <a:spLocks noGrp="1"/>
          </p:cNvSpPr>
          <p:nvPr>
            <p:ph type="ctrTitle"/>
          </p:nvPr>
        </p:nvSpPr>
        <p:spPr>
          <a:xfrm>
            <a:off x="0" y="764348"/>
            <a:ext cx="9144000" cy="1985754"/>
          </a:xfrm>
        </p:spPr>
        <p:txBody>
          <a:bodyPr>
            <a:noAutofit/>
          </a:bodyPr>
          <a:lstStyle/>
          <a:p>
            <a:r>
              <a:rPr lang="es-MX" sz="4800" b="1" dirty="0">
                <a:solidFill>
                  <a:srgbClr val="002060"/>
                </a:solidFill>
              </a:rPr>
              <a:t>MESA INSTITUCIONES FORMADORAS DE TALENTO HUMANO EN SALUD</a:t>
            </a:r>
          </a:p>
        </p:txBody>
      </p:sp>
      <p:sp>
        <p:nvSpPr>
          <p:cNvPr id="7" name="Subtítulo 6"/>
          <p:cNvSpPr>
            <a:spLocks noGrp="1"/>
          </p:cNvSpPr>
          <p:nvPr>
            <p:ph type="subTitle" idx="1"/>
          </p:nvPr>
        </p:nvSpPr>
        <p:spPr>
          <a:xfrm>
            <a:off x="418994" y="3717032"/>
            <a:ext cx="8306012" cy="1752600"/>
          </a:xfrm>
        </p:spPr>
        <p:txBody>
          <a:bodyPr>
            <a:normAutofit fontScale="85000" lnSpcReduction="20000"/>
          </a:bodyPr>
          <a:lstStyle/>
          <a:p>
            <a:endParaRPr lang="es-MX" b="1" dirty="0">
              <a:solidFill>
                <a:srgbClr val="002060"/>
              </a:solidFill>
            </a:endParaRPr>
          </a:p>
          <a:p>
            <a:r>
              <a:rPr lang="es-MX" b="1" dirty="0">
                <a:solidFill>
                  <a:srgbClr val="002060"/>
                </a:solidFill>
              </a:rPr>
              <a:t>MAURICIO MONTOYA BENÍTEZ</a:t>
            </a:r>
          </a:p>
          <a:p>
            <a:r>
              <a:rPr lang="es-MX" dirty="0">
                <a:solidFill>
                  <a:srgbClr val="002060"/>
                </a:solidFill>
              </a:rPr>
              <a:t>Fundación Universitaria Autónoma de las Américas</a:t>
            </a:r>
          </a:p>
          <a:p>
            <a:r>
              <a:rPr lang="es-MX" dirty="0">
                <a:solidFill>
                  <a:srgbClr val="002060"/>
                </a:solidFill>
              </a:rPr>
              <a:t>Pereira - Risaralda </a:t>
            </a:r>
            <a:endParaRPr lang="es-MX" dirty="0"/>
          </a:p>
        </p:txBody>
      </p:sp>
      <p:pic>
        <p:nvPicPr>
          <p:cNvPr id="14" name="Picture 2" descr="C:\Users\ONCOLOGOS\Desktop\Sin título-1-01.jpg"/>
          <p:cNvPicPr>
            <a:picLocks noChangeAspect="1" noChangeArrowheads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182" t="85664" r="32158"/>
          <a:stretch/>
        </p:blipFill>
        <p:spPr bwMode="auto">
          <a:xfrm>
            <a:off x="7944896" y="6014302"/>
            <a:ext cx="737687" cy="5287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6971080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n 8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4460" y="6125884"/>
            <a:ext cx="720082" cy="3653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" name="Imagen 20"/>
          <p:cNvPicPr>
            <a:picLocks noChangeAspect="1"/>
          </p:cNvPicPr>
          <p:nvPr/>
        </p:nvPicPr>
        <p:blipFill rotWithShape="1">
          <a:blip r:embed="rId3"/>
          <a:srcRect l="9460" t="33267" r="45572" b="13578"/>
          <a:stretch/>
        </p:blipFill>
        <p:spPr>
          <a:xfrm>
            <a:off x="5580112" y="6026198"/>
            <a:ext cx="672292" cy="446796"/>
          </a:xfrm>
          <a:prstGeom prst="rect">
            <a:avLst/>
          </a:prstGeom>
        </p:spPr>
      </p:pic>
      <p:pic>
        <p:nvPicPr>
          <p:cNvPr id="22" name="Imagen 21"/>
          <p:cNvPicPr>
            <a:picLocks noChangeAspect="1"/>
          </p:cNvPicPr>
          <p:nvPr/>
        </p:nvPicPr>
        <p:blipFill rotWithShape="1">
          <a:blip r:embed="rId4"/>
          <a:srcRect l="21221" t="40383" r="57195" b="21227"/>
          <a:stretch/>
        </p:blipFill>
        <p:spPr>
          <a:xfrm>
            <a:off x="4725396" y="5986374"/>
            <a:ext cx="465053" cy="465053"/>
          </a:xfrm>
          <a:prstGeom prst="rect">
            <a:avLst/>
          </a:prstGeom>
        </p:spPr>
      </p:pic>
      <p:pic>
        <p:nvPicPr>
          <p:cNvPr id="23" name="Imagen 22"/>
          <p:cNvPicPr>
            <a:picLocks noChangeAspect="1"/>
          </p:cNvPicPr>
          <p:nvPr/>
        </p:nvPicPr>
        <p:blipFill rotWithShape="1">
          <a:blip r:embed="rId5"/>
          <a:srcRect l="17347" t="33266" r="53321" b="13579"/>
          <a:stretch/>
        </p:blipFill>
        <p:spPr>
          <a:xfrm>
            <a:off x="4067944" y="6041740"/>
            <a:ext cx="441187" cy="449511"/>
          </a:xfrm>
          <a:prstGeom prst="rect">
            <a:avLst/>
          </a:prstGeom>
        </p:spPr>
      </p:pic>
      <p:pic>
        <p:nvPicPr>
          <p:cNvPr id="25" name="Imagen 24" descr="D:\Escritorio\power-01.png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6057039"/>
            <a:ext cx="648072" cy="400848"/>
          </a:xfrm>
          <a:prstGeom prst="rect">
            <a:avLst/>
          </a:prstGeom>
          <a:noFill/>
          <a:ln>
            <a:noFill/>
          </a:ln>
        </p:spPr>
      </p:pic>
      <p:pic>
        <p:nvPicPr>
          <p:cNvPr id="26" name="Imagen 25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48405" y="6072506"/>
            <a:ext cx="478253" cy="439420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8505" y="5982883"/>
            <a:ext cx="592512" cy="5083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6158021"/>
            <a:ext cx="948294" cy="3010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10 Imagen"/>
          <p:cNvPicPr/>
          <p:nvPr/>
        </p:nvPicPr>
        <p:blipFill rotWithShape="1">
          <a:blip r:embed="rId10"/>
          <a:srcRect l="520" t="12028" r="90460" b="77168"/>
          <a:stretch/>
        </p:blipFill>
        <p:spPr bwMode="auto">
          <a:xfrm>
            <a:off x="7308304" y="6044456"/>
            <a:ext cx="432048" cy="42601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00298"/>
          </a:xfrm>
        </p:spPr>
        <p:txBody>
          <a:bodyPr>
            <a:normAutofit fontScale="90000"/>
          </a:bodyPr>
          <a:lstStyle/>
          <a:p>
            <a:r>
              <a:rPr lang="es-CO" b="1" dirty="0">
                <a:solidFill>
                  <a:srgbClr val="002060"/>
                </a:solidFill>
              </a:rPr>
              <a:t>CURSO FORMADOR DE FORMADORES</a:t>
            </a:r>
          </a:p>
        </p:txBody>
      </p:sp>
      <p:pic>
        <p:nvPicPr>
          <p:cNvPr id="14" name="Picture 2" descr="C:\Users\ONCOLOGOS\Desktop\Sin título-1-01.jpg"/>
          <p:cNvPicPr>
            <a:picLocks noChangeAspect="1" noChangeArrowheads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182" t="85664" r="32158"/>
          <a:stretch/>
        </p:blipFill>
        <p:spPr bwMode="auto">
          <a:xfrm>
            <a:off x="7944896" y="6014302"/>
            <a:ext cx="737687" cy="5287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Marcador de contenido 3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001419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es-MX" sz="2400" dirty="0">
                <a:solidFill>
                  <a:srgbClr val="002060"/>
                </a:solidFill>
              </a:rPr>
              <a:t>Temas abordados:</a:t>
            </a:r>
          </a:p>
          <a:p>
            <a:pPr marL="0" indent="0" algn="just">
              <a:buNone/>
            </a:pPr>
            <a:endParaRPr lang="es-MX" sz="1200" dirty="0">
              <a:solidFill>
                <a:srgbClr val="002060"/>
              </a:solidFill>
            </a:endParaRPr>
          </a:p>
          <a:p>
            <a:pPr algn="just">
              <a:buFont typeface="Wingdings" panose="05000000000000000000" pitchFamily="2" charset="2"/>
              <a:buChar char="ü"/>
            </a:pPr>
            <a:r>
              <a:rPr lang="es-MX" sz="2400" dirty="0">
                <a:solidFill>
                  <a:srgbClr val="002060"/>
                </a:solidFill>
              </a:rPr>
              <a:t>Generalidades normativas</a:t>
            </a:r>
          </a:p>
          <a:p>
            <a:pPr algn="just">
              <a:buFont typeface="Wingdings" panose="05000000000000000000" pitchFamily="2" charset="2"/>
              <a:buChar char="ü"/>
            </a:pPr>
            <a:r>
              <a:rPr lang="es-MX" sz="2400" dirty="0">
                <a:solidFill>
                  <a:srgbClr val="002060"/>
                </a:solidFill>
              </a:rPr>
              <a:t> Estrategia de Atención Primaria en Salud</a:t>
            </a:r>
          </a:p>
          <a:p>
            <a:pPr algn="just">
              <a:buFont typeface="Wingdings" panose="05000000000000000000" pitchFamily="2" charset="2"/>
              <a:buChar char="ü"/>
            </a:pPr>
            <a:r>
              <a:rPr lang="es-MX" sz="2400" dirty="0">
                <a:solidFill>
                  <a:srgbClr val="002060"/>
                </a:solidFill>
              </a:rPr>
              <a:t> Cuidado y Autocuidado del paciente</a:t>
            </a:r>
          </a:p>
          <a:p>
            <a:pPr algn="just">
              <a:buFont typeface="Wingdings" panose="05000000000000000000" pitchFamily="2" charset="2"/>
              <a:buChar char="ü"/>
            </a:pPr>
            <a:r>
              <a:rPr lang="es-MX" sz="2400" dirty="0">
                <a:solidFill>
                  <a:srgbClr val="002060"/>
                </a:solidFill>
              </a:rPr>
              <a:t>  Salud familiar y comunitaria</a:t>
            </a:r>
          </a:p>
          <a:p>
            <a:pPr algn="just">
              <a:buFont typeface="Wingdings" panose="05000000000000000000" pitchFamily="2" charset="2"/>
              <a:buChar char="ü"/>
            </a:pPr>
            <a:r>
              <a:rPr lang="es-MX" sz="2400" dirty="0">
                <a:solidFill>
                  <a:srgbClr val="002060"/>
                </a:solidFill>
              </a:rPr>
              <a:t>Gestión integral del riesgo</a:t>
            </a:r>
          </a:p>
          <a:p>
            <a:pPr algn="just">
              <a:buFont typeface="Wingdings" panose="05000000000000000000" pitchFamily="2" charset="2"/>
              <a:buChar char="ü"/>
            </a:pPr>
            <a:r>
              <a:rPr lang="es-MX" sz="2400" dirty="0">
                <a:solidFill>
                  <a:srgbClr val="002060"/>
                </a:solidFill>
              </a:rPr>
              <a:t> Rutas de Atención Integral  y Redes de Prestación de servicios.</a:t>
            </a:r>
          </a:p>
          <a:p>
            <a:pPr algn="just">
              <a:buFont typeface="Wingdings" panose="05000000000000000000" pitchFamily="2" charset="2"/>
              <a:buChar char="ü"/>
            </a:pPr>
            <a:r>
              <a:rPr lang="es-MX" sz="2400" dirty="0">
                <a:solidFill>
                  <a:srgbClr val="002060"/>
                </a:solidFill>
              </a:rPr>
              <a:t> Exploración y tamizaje en problemáticas de salud mental – Primeros auxilios psicológicos.</a:t>
            </a:r>
          </a:p>
          <a:p>
            <a:pPr algn="just">
              <a:buFont typeface="Wingdings" panose="05000000000000000000" pitchFamily="2" charset="2"/>
              <a:buChar char="ü"/>
            </a:pPr>
            <a:r>
              <a:rPr lang="es-MX" sz="2400" dirty="0">
                <a:solidFill>
                  <a:srgbClr val="002060"/>
                </a:solidFill>
              </a:rPr>
              <a:t>Humanización en salud</a:t>
            </a:r>
          </a:p>
          <a:p>
            <a:pPr marL="0" indent="0" algn="just">
              <a:buNone/>
            </a:pPr>
            <a:r>
              <a:rPr lang="es-MX" sz="2400" dirty="0">
                <a:solidFill>
                  <a:srgbClr val="002060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21536350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n 8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4460" y="6125884"/>
            <a:ext cx="720082" cy="3653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" name="Imagen 20"/>
          <p:cNvPicPr>
            <a:picLocks noChangeAspect="1"/>
          </p:cNvPicPr>
          <p:nvPr/>
        </p:nvPicPr>
        <p:blipFill rotWithShape="1">
          <a:blip r:embed="rId3"/>
          <a:srcRect l="9460" t="33267" r="45572" b="13578"/>
          <a:stretch/>
        </p:blipFill>
        <p:spPr>
          <a:xfrm>
            <a:off x="5580112" y="6026198"/>
            <a:ext cx="672292" cy="446796"/>
          </a:xfrm>
          <a:prstGeom prst="rect">
            <a:avLst/>
          </a:prstGeom>
        </p:spPr>
      </p:pic>
      <p:pic>
        <p:nvPicPr>
          <p:cNvPr id="22" name="Imagen 21"/>
          <p:cNvPicPr>
            <a:picLocks noChangeAspect="1"/>
          </p:cNvPicPr>
          <p:nvPr/>
        </p:nvPicPr>
        <p:blipFill rotWithShape="1">
          <a:blip r:embed="rId4"/>
          <a:srcRect l="21221" t="40383" r="57195" b="21227"/>
          <a:stretch/>
        </p:blipFill>
        <p:spPr>
          <a:xfrm>
            <a:off x="4725396" y="5986374"/>
            <a:ext cx="465053" cy="465053"/>
          </a:xfrm>
          <a:prstGeom prst="rect">
            <a:avLst/>
          </a:prstGeom>
        </p:spPr>
      </p:pic>
      <p:pic>
        <p:nvPicPr>
          <p:cNvPr id="23" name="Imagen 22"/>
          <p:cNvPicPr>
            <a:picLocks noChangeAspect="1"/>
          </p:cNvPicPr>
          <p:nvPr/>
        </p:nvPicPr>
        <p:blipFill rotWithShape="1">
          <a:blip r:embed="rId5"/>
          <a:srcRect l="17347" t="33266" r="53321" b="13579"/>
          <a:stretch/>
        </p:blipFill>
        <p:spPr>
          <a:xfrm>
            <a:off x="4067944" y="6041740"/>
            <a:ext cx="441187" cy="449511"/>
          </a:xfrm>
          <a:prstGeom prst="rect">
            <a:avLst/>
          </a:prstGeom>
        </p:spPr>
      </p:pic>
      <p:pic>
        <p:nvPicPr>
          <p:cNvPr id="25" name="Imagen 24" descr="D:\Escritorio\power-01.png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6057039"/>
            <a:ext cx="648072" cy="400848"/>
          </a:xfrm>
          <a:prstGeom prst="rect">
            <a:avLst/>
          </a:prstGeom>
          <a:noFill/>
          <a:ln>
            <a:noFill/>
          </a:ln>
        </p:spPr>
      </p:pic>
      <p:pic>
        <p:nvPicPr>
          <p:cNvPr id="26" name="Imagen 25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48405" y="6072506"/>
            <a:ext cx="478253" cy="439420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8505" y="5982883"/>
            <a:ext cx="592512" cy="5083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6158021"/>
            <a:ext cx="948294" cy="3010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10 Imagen"/>
          <p:cNvPicPr/>
          <p:nvPr/>
        </p:nvPicPr>
        <p:blipFill rotWithShape="1">
          <a:blip r:embed="rId10"/>
          <a:srcRect l="520" t="12028" r="90460" b="77168"/>
          <a:stretch/>
        </p:blipFill>
        <p:spPr bwMode="auto">
          <a:xfrm>
            <a:off x="7308304" y="6044456"/>
            <a:ext cx="432048" cy="42601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00298"/>
          </a:xfrm>
        </p:spPr>
        <p:txBody>
          <a:bodyPr>
            <a:normAutofit fontScale="90000"/>
          </a:bodyPr>
          <a:lstStyle/>
          <a:p>
            <a:r>
              <a:rPr lang="es-CO" b="1" dirty="0">
                <a:solidFill>
                  <a:srgbClr val="002060"/>
                </a:solidFill>
              </a:rPr>
              <a:t>CURSO FORMADOR DE FORMADORES</a:t>
            </a:r>
          </a:p>
        </p:txBody>
      </p:sp>
      <p:pic>
        <p:nvPicPr>
          <p:cNvPr id="14" name="Picture 2" descr="C:\Users\ONCOLOGOS\Desktop\Sin título-1-01.jpg"/>
          <p:cNvPicPr>
            <a:picLocks noChangeAspect="1" noChangeArrowheads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182" t="85664" r="32158"/>
          <a:stretch/>
        </p:blipFill>
        <p:spPr bwMode="auto">
          <a:xfrm>
            <a:off x="7944896" y="6014302"/>
            <a:ext cx="737687" cy="5287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Marcador de contenido 3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 algn="just">
              <a:buNone/>
            </a:pPr>
            <a:r>
              <a:rPr lang="es-MX" dirty="0">
                <a:solidFill>
                  <a:srgbClr val="002060"/>
                </a:solidFill>
              </a:rPr>
              <a:t>Temas abordados en el curso:</a:t>
            </a:r>
          </a:p>
          <a:p>
            <a:pPr marL="0" indent="0" algn="just">
              <a:buNone/>
            </a:pPr>
            <a:endParaRPr lang="es-MX" dirty="0">
              <a:solidFill>
                <a:srgbClr val="002060"/>
              </a:solidFill>
            </a:endParaRPr>
          </a:p>
          <a:p>
            <a:pPr marL="514350" indent="-514350" algn="just">
              <a:buFont typeface="+mj-lt"/>
              <a:buAutoNum type="arabicPeriod"/>
            </a:pPr>
            <a:r>
              <a:rPr lang="es-MX" dirty="0">
                <a:solidFill>
                  <a:srgbClr val="002060"/>
                </a:solidFill>
              </a:rPr>
              <a:t>Generalidades normativas (AHR):</a:t>
            </a:r>
          </a:p>
          <a:p>
            <a:pPr marL="0" indent="0" algn="just">
              <a:buNone/>
            </a:pPr>
            <a:endParaRPr lang="es-MX" dirty="0">
              <a:solidFill>
                <a:srgbClr val="002060"/>
              </a:solidFill>
            </a:endParaRPr>
          </a:p>
          <a:p>
            <a:pPr marL="0" indent="0" algn="just">
              <a:buNone/>
            </a:pPr>
            <a:r>
              <a:rPr lang="es-MX" dirty="0">
                <a:solidFill>
                  <a:srgbClr val="002060"/>
                </a:solidFill>
              </a:rPr>
              <a:t> * Política de Atención Integral en Salud y su    marco estratégico.</a:t>
            </a:r>
          </a:p>
          <a:p>
            <a:pPr marL="0" indent="0" algn="just">
              <a:buNone/>
            </a:pPr>
            <a:r>
              <a:rPr lang="es-MX" dirty="0">
                <a:solidFill>
                  <a:srgbClr val="002060"/>
                </a:solidFill>
              </a:rPr>
              <a:t>* Marco operativo de PAIS a través del MIAS y sus diez componentes.</a:t>
            </a:r>
          </a:p>
          <a:p>
            <a:pPr marL="0" indent="0" algn="just">
              <a:buNone/>
            </a:pPr>
            <a:r>
              <a:rPr lang="es-MX" dirty="0">
                <a:solidFill>
                  <a:srgbClr val="002060"/>
                </a:solidFill>
              </a:rPr>
              <a:t>	</a:t>
            </a:r>
          </a:p>
          <a:p>
            <a:pPr marL="0" indent="0" algn="just">
              <a:buNone/>
            </a:pPr>
            <a:endParaRPr lang="es-MX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203589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n 8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4460" y="6125884"/>
            <a:ext cx="720082" cy="3653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" name="Imagen 20"/>
          <p:cNvPicPr>
            <a:picLocks noChangeAspect="1"/>
          </p:cNvPicPr>
          <p:nvPr/>
        </p:nvPicPr>
        <p:blipFill rotWithShape="1">
          <a:blip r:embed="rId3"/>
          <a:srcRect l="9460" t="33267" r="45572" b="13578"/>
          <a:stretch/>
        </p:blipFill>
        <p:spPr>
          <a:xfrm>
            <a:off x="5580112" y="6026198"/>
            <a:ext cx="672292" cy="446796"/>
          </a:xfrm>
          <a:prstGeom prst="rect">
            <a:avLst/>
          </a:prstGeom>
        </p:spPr>
      </p:pic>
      <p:pic>
        <p:nvPicPr>
          <p:cNvPr id="22" name="Imagen 21"/>
          <p:cNvPicPr>
            <a:picLocks noChangeAspect="1"/>
          </p:cNvPicPr>
          <p:nvPr/>
        </p:nvPicPr>
        <p:blipFill rotWithShape="1">
          <a:blip r:embed="rId4"/>
          <a:srcRect l="21221" t="40383" r="57195" b="21227"/>
          <a:stretch/>
        </p:blipFill>
        <p:spPr>
          <a:xfrm>
            <a:off x="4725396" y="5986374"/>
            <a:ext cx="465053" cy="465053"/>
          </a:xfrm>
          <a:prstGeom prst="rect">
            <a:avLst/>
          </a:prstGeom>
        </p:spPr>
      </p:pic>
      <p:pic>
        <p:nvPicPr>
          <p:cNvPr id="23" name="Imagen 22"/>
          <p:cNvPicPr>
            <a:picLocks noChangeAspect="1"/>
          </p:cNvPicPr>
          <p:nvPr/>
        </p:nvPicPr>
        <p:blipFill rotWithShape="1">
          <a:blip r:embed="rId5"/>
          <a:srcRect l="17347" t="33266" r="53321" b="13579"/>
          <a:stretch/>
        </p:blipFill>
        <p:spPr>
          <a:xfrm>
            <a:off x="4067944" y="6041740"/>
            <a:ext cx="441187" cy="449511"/>
          </a:xfrm>
          <a:prstGeom prst="rect">
            <a:avLst/>
          </a:prstGeom>
        </p:spPr>
      </p:pic>
      <p:pic>
        <p:nvPicPr>
          <p:cNvPr id="25" name="Imagen 24" descr="D:\Escritorio\power-01.png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6057039"/>
            <a:ext cx="648072" cy="400848"/>
          </a:xfrm>
          <a:prstGeom prst="rect">
            <a:avLst/>
          </a:prstGeom>
          <a:noFill/>
          <a:ln>
            <a:noFill/>
          </a:ln>
        </p:spPr>
      </p:pic>
      <p:pic>
        <p:nvPicPr>
          <p:cNvPr id="26" name="Imagen 25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48405" y="6072506"/>
            <a:ext cx="478253" cy="439420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8505" y="5982883"/>
            <a:ext cx="592512" cy="5083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6158021"/>
            <a:ext cx="948294" cy="3010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10 Imagen"/>
          <p:cNvPicPr/>
          <p:nvPr/>
        </p:nvPicPr>
        <p:blipFill rotWithShape="1">
          <a:blip r:embed="rId10"/>
          <a:srcRect l="520" t="12028" r="90460" b="77168"/>
          <a:stretch/>
        </p:blipFill>
        <p:spPr bwMode="auto">
          <a:xfrm>
            <a:off x="7308304" y="6044456"/>
            <a:ext cx="432048" cy="42601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00298"/>
          </a:xfrm>
        </p:spPr>
        <p:txBody>
          <a:bodyPr>
            <a:normAutofit fontScale="90000"/>
          </a:bodyPr>
          <a:lstStyle/>
          <a:p>
            <a:r>
              <a:rPr lang="es-CO" b="1" dirty="0">
                <a:solidFill>
                  <a:srgbClr val="002060"/>
                </a:solidFill>
              </a:rPr>
              <a:t>CURSO FORMADOR DE FORMADORES</a:t>
            </a:r>
          </a:p>
        </p:txBody>
      </p:sp>
      <p:pic>
        <p:nvPicPr>
          <p:cNvPr id="14" name="Picture 2" descr="C:\Users\ONCOLOGOS\Desktop\Sin título-1-01.jpg"/>
          <p:cNvPicPr>
            <a:picLocks noChangeAspect="1" noChangeArrowheads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182" t="85664" r="32158"/>
          <a:stretch/>
        </p:blipFill>
        <p:spPr bwMode="auto">
          <a:xfrm>
            <a:off x="7944896" y="6014302"/>
            <a:ext cx="737687" cy="5287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Marcador de contenido 3"/>
          <p:cNvSpPr>
            <a:spLocks noGrp="1"/>
          </p:cNvSpPr>
          <p:nvPr>
            <p:ph idx="1"/>
          </p:nvPr>
        </p:nvSpPr>
        <p:spPr>
          <a:xfrm>
            <a:off x="457200" y="1274936"/>
            <a:ext cx="8363272" cy="4851227"/>
          </a:xfrm>
        </p:spPr>
        <p:txBody>
          <a:bodyPr>
            <a:normAutofit fontScale="55000" lnSpcReduction="20000"/>
          </a:bodyPr>
          <a:lstStyle/>
          <a:p>
            <a:pPr marL="0" indent="0" algn="just">
              <a:buNone/>
            </a:pPr>
            <a:endParaRPr lang="es-MX" sz="4000" dirty="0">
              <a:solidFill>
                <a:srgbClr val="002060"/>
              </a:solidFill>
            </a:endParaRPr>
          </a:p>
          <a:p>
            <a:pPr marL="0" indent="0" algn="just">
              <a:buNone/>
            </a:pPr>
            <a:r>
              <a:rPr lang="es-MX" sz="4000" dirty="0">
                <a:solidFill>
                  <a:srgbClr val="002060"/>
                </a:solidFill>
              </a:rPr>
              <a:t>2. </a:t>
            </a:r>
            <a:r>
              <a:rPr lang="es-MX" sz="5100" dirty="0">
                <a:solidFill>
                  <a:srgbClr val="002060"/>
                </a:solidFill>
              </a:rPr>
              <a:t>Redes de servicios de salud (ET)</a:t>
            </a:r>
          </a:p>
          <a:p>
            <a:pPr marL="0" indent="0" algn="just">
              <a:buNone/>
            </a:pPr>
            <a:endParaRPr lang="es-MX" sz="5100" dirty="0">
              <a:solidFill>
                <a:srgbClr val="002060"/>
              </a:solidFill>
            </a:endParaRPr>
          </a:p>
          <a:p>
            <a:pPr algn="just"/>
            <a:r>
              <a:rPr lang="es-MX" sz="5100" dirty="0">
                <a:solidFill>
                  <a:srgbClr val="002060"/>
                </a:solidFill>
              </a:rPr>
              <a:t>Componente primario y su ejes de atención</a:t>
            </a:r>
          </a:p>
          <a:p>
            <a:pPr algn="just"/>
            <a:r>
              <a:rPr lang="es-MX" sz="5100" dirty="0">
                <a:solidFill>
                  <a:srgbClr val="002060"/>
                </a:solidFill>
              </a:rPr>
              <a:t>Componente complementario</a:t>
            </a:r>
          </a:p>
          <a:p>
            <a:pPr algn="just"/>
            <a:r>
              <a:rPr lang="es-MX" sz="5100" dirty="0">
                <a:solidFill>
                  <a:srgbClr val="002060"/>
                </a:solidFill>
              </a:rPr>
              <a:t>Resolución 1441 de 2016</a:t>
            </a:r>
          </a:p>
          <a:p>
            <a:pPr algn="just"/>
            <a:r>
              <a:rPr lang="es-MX" sz="5100" dirty="0">
                <a:solidFill>
                  <a:srgbClr val="002060"/>
                </a:solidFill>
              </a:rPr>
              <a:t>Procedimientos de habilitación de Redes Integrales Prestadores de Servicios.</a:t>
            </a:r>
          </a:p>
          <a:p>
            <a:pPr algn="just"/>
            <a:r>
              <a:rPr lang="es-MX" sz="5100" dirty="0">
                <a:solidFill>
                  <a:srgbClr val="002060"/>
                </a:solidFill>
              </a:rPr>
              <a:t>Procedimientos renovación de habilitación</a:t>
            </a:r>
          </a:p>
          <a:p>
            <a:pPr algn="just"/>
            <a:r>
              <a:rPr lang="es-MX" sz="5100" dirty="0">
                <a:solidFill>
                  <a:srgbClr val="002060"/>
                </a:solidFill>
              </a:rPr>
              <a:t>Conformación y organización de RIPS </a:t>
            </a:r>
          </a:p>
          <a:p>
            <a:pPr marL="0" indent="0" algn="just">
              <a:buNone/>
            </a:pPr>
            <a:endParaRPr lang="es-MX" dirty="0">
              <a:solidFill>
                <a:srgbClr val="002060"/>
              </a:solidFill>
            </a:endParaRPr>
          </a:p>
          <a:p>
            <a:pPr marL="0" indent="0" algn="just">
              <a:buNone/>
            </a:pPr>
            <a:r>
              <a:rPr lang="es-MX" dirty="0">
                <a:solidFill>
                  <a:srgbClr val="002060"/>
                </a:solidFill>
              </a:rPr>
              <a:t>	</a:t>
            </a:r>
          </a:p>
          <a:p>
            <a:pPr marL="0" indent="0" algn="just">
              <a:buNone/>
            </a:pPr>
            <a:endParaRPr lang="es-MX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34528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n 8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4460" y="6125884"/>
            <a:ext cx="720082" cy="3653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" name="Imagen 20"/>
          <p:cNvPicPr>
            <a:picLocks noChangeAspect="1"/>
          </p:cNvPicPr>
          <p:nvPr/>
        </p:nvPicPr>
        <p:blipFill rotWithShape="1">
          <a:blip r:embed="rId3"/>
          <a:srcRect l="9460" t="33267" r="45572" b="13578"/>
          <a:stretch/>
        </p:blipFill>
        <p:spPr>
          <a:xfrm>
            <a:off x="5580112" y="6026198"/>
            <a:ext cx="672292" cy="446796"/>
          </a:xfrm>
          <a:prstGeom prst="rect">
            <a:avLst/>
          </a:prstGeom>
        </p:spPr>
      </p:pic>
      <p:pic>
        <p:nvPicPr>
          <p:cNvPr id="22" name="Imagen 21"/>
          <p:cNvPicPr>
            <a:picLocks noChangeAspect="1"/>
          </p:cNvPicPr>
          <p:nvPr/>
        </p:nvPicPr>
        <p:blipFill rotWithShape="1">
          <a:blip r:embed="rId4"/>
          <a:srcRect l="21221" t="40383" r="57195" b="21227"/>
          <a:stretch/>
        </p:blipFill>
        <p:spPr>
          <a:xfrm>
            <a:off x="4725396" y="5986374"/>
            <a:ext cx="465053" cy="465053"/>
          </a:xfrm>
          <a:prstGeom prst="rect">
            <a:avLst/>
          </a:prstGeom>
        </p:spPr>
      </p:pic>
      <p:pic>
        <p:nvPicPr>
          <p:cNvPr id="23" name="Imagen 22"/>
          <p:cNvPicPr>
            <a:picLocks noChangeAspect="1"/>
          </p:cNvPicPr>
          <p:nvPr/>
        </p:nvPicPr>
        <p:blipFill rotWithShape="1">
          <a:blip r:embed="rId5"/>
          <a:srcRect l="17347" t="33266" r="53321" b="13579"/>
          <a:stretch/>
        </p:blipFill>
        <p:spPr>
          <a:xfrm>
            <a:off x="4067944" y="6041740"/>
            <a:ext cx="441187" cy="449511"/>
          </a:xfrm>
          <a:prstGeom prst="rect">
            <a:avLst/>
          </a:prstGeom>
        </p:spPr>
      </p:pic>
      <p:pic>
        <p:nvPicPr>
          <p:cNvPr id="25" name="Imagen 24" descr="D:\Escritorio\power-01.png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6057039"/>
            <a:ext cx="648072" cy="400848"/>
          </a:xfrm>
          <a:prstGeom prst="rect">
            <a:avLst/>
          </a:prstGeom>
          <a:noFill/>
          <a:ln>
            <a:noFill/>
          </a:ln>
        </p:spPr>
      </p:pic>
      <p:pic>
        <p:nvPicPr>
          <p:cNvPr id="26" name="Imagen 25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48405" y="6072506"/>
            <a:ext cx="478253" cy="439420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8505" y="5982883"/>
            <a:ext cx="592512" cy="5083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6158021"/>
            <a:ext cx="948294" cy="3010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10 Imagen"/>
          <p:cNvPicPr/>
          <p:nvPr/>
        </p:nvPicPr>
        <p:blipFill rotWithShape="1">
          <a:blip r:embed="rId10"/>
          <a:srcRect l="520" t="12028" r="90460" b="77168"/>
          <a:stretch/>
        </p:blipFill>
        <p:spPr bwMode="auto">
          <a:xfrm>
            <a:off x="7308304" y="6044456"/>
            <a:ext cx="432048" cy="42601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00298"/>
          </a:xfrm>
        </p:spPr>
        <p:txBody>
          <a:bodyPr>
            <a:normAutofit fontScale="90000"/>
          </a:bodyPr>
          <a:lstStyle/>
          <a:p>
            <a:r>
              <a:rPr lang="es-CO" b="1" dirty="0">
                <a:solidFill>
                  <a:srgbClr val="002060"/>
                </a:solidFill>
              </a:rPr>
              <a:t>CURSO FORMADOR DE FORMADORES</a:t>
            </a:r>
          </a:p>
        </p:txBody>
      </p:sp>
      <p:pic>
        <p:nvPicPr>
          <p:cNvPr id="14" name="Picture 2" descr="C:\Users\ONCOLOGOS\Desktop\Sin título-1-01.jpg"/>
          <p:cNvPicPr>
            <a:picLocks noChangeAspect="1" noChangeArrowheads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182" t="85664" r="32158"/>
          <a:stretch/>
        </p:blipFill>
        <p:spPr bwMode="auto">
          <a:xfrm>
            <a:off x="7944896" y="6014302"/>
            <a:ext cx="737687" cy="5287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Marcador de contenido 3"/>
          <p:cNvSpPr>
            <a:spLocks noGrp="1"/>
          </p:cNvSpPr>
          <p:nvPr>
            <p:ph idx="1"/>
          </p:nvPr>
        </p:nvSpPr>
        <p:spPr>
          <a:xfrm>
            <a:off x="457200" y="1274936"/>
            <a:ext cx="8229600" cy="4851227"/>
          </a:xfrm>
        </p:spPr>
        <p:txBody>
          <a:bodyPr>
            <a:normAutofit fontScale="32500" lnSpcReduction="20000"/>
          </a:bodyPr>
          <a:lstStyle/>
          <a:p>
            <a:pPr marL="0" indent="0" algn="just">
              <a:buNone/>
            </a:pPr>
            <a:r>
              <a:rPr lang="es-MX" sz="8600" dirty="0">
                <a:solidFill>
                  <a:srgbClr val="002060"/>
                </a:solidFill>
              </a:rPr>
              <a:t>3. Salud familiar y comunitaria (UTP).</a:t>
            </a:r>
          </a:p>
          <a:p>
            <a:pPr marL="0" indent="0" algn="just">
              <a:buNone/>
            </a:pPr>
            <a:endParaRPr lang="es-MX" sz="8600" dirty="0">
              <a:solidFill>
                <a:srgbClr val="002060"/>
              </a:solidFill>
            </a:endParaRPr>
          </a:p>
          <a:p>
            <a:pPr algn="just"/>
            <a:r>
              <a:rPr lang="es-MX" sz="8600" dirty="0">
                <a:solidFill>
                  <a:srgbClr val="002060"/>
                </a:solidFill>
              </a:rPr>
              <a:t>Marco estratégico de la PAIS.</a:t>
            </a:r>
          </a:p>
          <a:p>
            <a:pPr algn="just"/>
            <a:r>
              <a:rPr lang="es-MX" sz="8600" dirty="0">
                <a:solidFill>
                  <a:srgbClr val="002060"/>
                </a:solidFill>
              </a:rPr>
              <a:t> Antecedentes. </a:t>
            </a:r>
          </a:p>
          <a:p>
            <a:pPr algn="just"/>
            <a:r>
              <a:rPr lang="es-MX" sz="8600" dirty="0">
                <a:solidFill>
                  <a:srgbClr val="002060"/>
                </a:solidFill>
              </a:rPr>
              <a:t> Concepto.</a:t>
            </a:r>
          </a:p>
          <a:p>
            <a:pPr algn="just"/>
            <a:r>
              <a:rPr lang="es-MX" sz="8600" dirty="0">
                <a:solidFill>
                  <a:srgbClr val="002060"/>
                </a:solidFill>
              </a:rPr>
              <a:t> Prestador primario y complementario.</a:t>
            </a:r>
          </a:p>
          <a:p>
            <a:pPr algn="just"/>
            <a:r>
              <a:rPr lang="es-MX" sz="8600" dirty="0">
                <a:solidFill>
                  <a:srgbClr val="002060"/>
                </a:solidFill>
              </a:rPr>
              <a:t> Condicionantes de la salud familiar.</a:t>
            </a:r>
          </a:p>
          <a:p>
            <a:pPr algn="just"/>
            <a:r>
              <a:rPr lang="es-MX" sz="8600" dirty="0">
                <a:solidFill>
                  <a:srgbClr val="002060"/>
                </a:solidFill>
              </a:rPr>
              <a:t> Principios.</a:t>
            </a:r>
          </a:p>
          <a:p>
            <a:pPr algn="just"/>
            <a:r>
              <a:rPr lang="es-MX" sz="8600" dirty="0">
                <a:solidFill>
                  <a:srgbClr val="002060"/>
                </a:solidFill>
              </a:rPr>
              <a:t> Enfoques.</a:t>
            </a:r>
          </a:p>
          <a:p>
            <a:pPr algn="just"/>
            <a:r>
              <a:rPr lang="es-MX" sz="8600" dirty="0">
                <a:solidFill>
                  <a:srgbClr val="002060"/>
                </a:solidFill>
              </a:rPr>
              <a:t>Trabajos en equipo e intersectorial</a:t>
            </a:r>
          </a:p>
          <a:p>
            <a:pPr marL="0" indent="0" algn="just">
              <a:buNone/>
            </a:pPr>
            <a:endParaRPr lang="es-MX" sz="4000" dirty="0">
              <a:solidFill>
                <a:srgbClr val="002060"/>
              </a:solidFill>
            </a:endParaRPr>
          </a:p>
          <a:p>
            <a:pPr marL="0" indent="0" algn="just">
              <a:buNone/>
            </a:pPr>
            <a:endParaRPr lang="es-MX" dirty="0">
              <a:solidFill>
                <a:srgbClr val="002060"/>
              </a:solidFill>
            </a:endParaRPr>
          </a:p>
          <a:p>
            <a:pPr marL="0" indent="0" algn="just">
              <a:buNone/>
            </a:pPr>
            <a:r>
              <a:rPr lang="es-MX" dirty="0">
                <a:solidFill>
                  <a:srgbClr val="002060"/>
                </a:solidFill>
              </a:rPr>
              <a:t>	</a:t>
            </a:r>
          </a:p>
          <a:p>
            <a:pPr marL="0" indent="0" algn="just">
              <a:buNone/>
            </a:pPr>
            <a:endParaRPr lang="es-MX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248376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n 8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4460" y="6125884"/>
            <a:ext cx="720082" cy="3653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" name="Imagen 20"/>
          <p:cNvPicPr>
            <a:picLocks noChangeAspect="1"/>
          </p:cNvPicPr>
          <p:nvPr/>
        </p:nvPicPr>
        <p:blipFill rotWithShape="1">
          <a:blip r:embed="rId3"/>
          <a:srcRect l="9460" t="33267" r="45572" b="13578"/>
          <a:stretch/>
        </p:blipFill>
        <p:spPr>
          <a:xfrm>
            <a:off x="5580112" y="6026198"/>
            <a:ext cx="672292" cy="446796"/>
          </a:xfrm>
          <a:prstGeom prst="rect">
            <a:avLst/>
          </a:prstGeom>
        </p:spPr>
      </p:pic>
      <p:pic>
        <p:nvPicPr>
          <p:cNvPr id="22" name="Imagen 21"/>
          <p:cNvPicPr>
            <a:picLocks noChangeAspect="1"/>
          </p:cNvPicPr>
          <p:nvPr/>
        </p:nvPicPr>
        <p:blipFill rotWithShape="1">
          <a:blip r:embed="rId4"/>
          <a:srcRect l="21221" t="40383" r="57195" b="21227"/>
          <a:stretch/>
        </p:blipFill>
        <p:spPr>
          <a:xfrm>
            <a:off x="4725396" y="5986374"/>
            <a:ext cx="465053" cy="465053"/>
          </a:xfrm>
          <a:prstGeom prst="rect">
            <a:avLst/>
          </a:prstGeom>
        </p:spPr>
      </p:pic>
      <p:pic>
        <p:nvPicPr>
          <p:cNvPr id="23" name="Imagen 22"/>
          <p:cNvPicPr>
            <a:picLocks noChangeAspect="1"/>
          </p:cNvPicPr>
          <p:nvPr/>
        </p:nvPicPr>
        <p:blipFill rotWithShape="1">
          <a:blip r:embed="rId5"/>
          <a:srcRect l="17347" t="33266" r="53321" b="13579"/>
          <a:stretch/>
        </p:blipFill>
        <p:spPr>
          <a:xfrm>
            <a:off x="4067944" y="6041740"/>
            <a:ext cx="441187" cy="449511"/>
          </a:xfrm>
          <a:prstGeom prst="rect">
            <a:avLst/>
          </a:prstGeom>
        </p:spPr>
      </p:pic>
      <p:pic>
        <p:nvPicPr>
          <p:cNvPr id="25" name="Imagen 24" descr="D:\Escritorio\power-01.png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6057039"/>
            <a:ext cx="648072" cy="400848"/>
          </a:xfrm>
          <a:prstGeom prst="rect">
            <a:avLst/>
          </a:prstGeom>
          <a:noFill/>
          <a:ln>
            <a:noFill/>
          </a:ln>
        </p:spPr>
      </p:pic>
      <p:pic>
        <p:nvPicPr>
          <p:cNvPr id="26" name="Imagen 25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48405" y="6072506"/>
            <a:ext cx="478253" cy="439420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8505" y="5982883"/>
            <a:ext cx="592512" cy="5083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6158021"/>
            <a:ext cx="948294" cy="3010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10 Imagen"/>
          <p:cNvPicPr/>
          <p:nvPr/>
        </p:nvPicPr>
        <p:blipFill rotWithShape="1">
          <a:blip r:embed="rId10"/>
          <a:srcRect l="520" t="12028" r="90460" b="77168"/>
          <a:stretch/>
        </p:blipFill>
        <p:spPr bwMode="auto">
          <a:xfrm>
            <a:off x="7308304" y="6044456"/>
            <a:ext cx="432048" cy="42601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00298"/>
          </a:xfrm>
        </p:spPr>
        <p:txBody>
          <a:bodyPr>
            <a:normAutofit fontScale="90000"/>
          </a:bodyPr>
          <a:lstStyle/>
          <a:p>
            <a:r>
              <a:rPr lang="es-CO" b="1" dirty="0">
                <a:solidFill>
                  <a:srgbClr val="002060"/>
                </a:solidFill>
              </a:rPr>
              <a:t>CURSO FORMADOR DE FORMADORES</a:t>
            </a:r>
          </a:p>
        </p:txBody>
      </p:sp>
      <p:pic>
        <p:nvPicPr>
          <p:cNvPr id="14" name="Picture 2" descr="C:\Users\ONCOLOGOS\Desktop\Sin título-1-01.jpg"/>
          <p:cNvPicPr>
            <a:picLocks noChangeAspect="1" noChangeArrowheads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182" t="85664" r="32158"/>
          <a:stretch/>
        </p:blipFill>
        <p:spPr bwMode="auto">
          <a:xfrm>
            <a:off x="7944896" y="6014302"/>
            <a:ext cx="737687" cy="5287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Marcador de contenido 3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 marL="0" indent="0" algn="just">
              <a:buNone/>
            </a:pPr>
            <a:r>
              <a:rPr lang="es-MX" sz="5100" dirty="0">
                <a:solidFill>
                  <a:srgbClr val="002060"/>
                </a:solidFill>
              </a:rPr>
              <a:t>4. Gestión Integral del Riesgo (FUAM):</a:t>
            </a:r>
          </a:p>
          <a:p>
            <a:pPr marL="0" indent="0" algn="just">
              <a:buNone/>
            </a:pPr>
            <a:endParaRPr lang="es-MX" sz="5100" dirty="0">
              <a:solidFill>
                <a:srgbClr val="002060"/>
              </a:solidFill>
            </a:endParaRPr>
          </a:p>
          <a:p>
            <a:pPr algn="just"/>
            <a:r>
              <a:rPr lang="es-MX" sz="5100" dirty="0">
                <a:solidFill>
                  <a:srgbClr val="002060"/>
                </a:solidFill>
              </a:rPr>
              <a:t>Desarrollo de la APS y Medicina Familiar hasta la PAIS.</a:t>
            </a:r>
          </a:p>
          <a:p>
            <a:pPr algn="just"/>
            <a:r>
              <a:rPr lang="es-MX" sz="5100" dirty="0">
                <a:solidFill>
                  <a:srgbClr val="002060"/>
                </a:solidFill>
              </a:rPr>
              <a:t>Riesgo: Concepto, clasificación, enfoque, evaluación.</a:t>
            </a:r>
          </a:p>
          <a:p>
            <a:pPr algn="just"/>
            <a:r>
              <a:rPr lang="es-MX" sz="5100" dirty="0">
                <a:solidFill>
                  <a:srgbClr val="002060"/>
                </a:solidFill>
              </a:rPr>
              <a:t>Interrelaciones ente sectores.</a:t>
            </a:r>
          </a:p>
          <a:p>
            <a:pPr algn="just"/>
            <a:r>
              <a:rPr lang="es-MX" sz="5100" dirty="0">
                <a:solidFill>
                  <a:srgbClr val="002060"/>
                </a:solidFill>
              </a:rPr>
              <a:t>Gestión integral del riesgo en salud.</a:t>
            </a:r>
          </a:p>
          <a:p>
            <a:pPr algn="just"/>
            <a:r>
              <a:rPr lang="es-MX" sz="5100" dirty="0">
                <a:solidFill>
                  <a:srgbClr val="002060"/>
                </a:solidFill>
              </a:rPr>
              <a:t>Rutas integrales de atención en salud.</a:t>
            </a:r>
          </a:p>
          <a:p>
            <a:pPr algn="just"/>
            <a:r>
              <a:rPr lang="es-MX" sz="5100" dirty="0">
                <a:solidFill>
                  <a:srgbClr val="002060"/>
                </a:solidFill>
              </a:rPr>
              <a:t>Responsabilidades del SGSSS</a:t>
            </a:r>
          </a:p>
          <a:p>
            <a:pPr marL="0" indent="0" algn="just">
              <a:buNone/>
            </a:pPr>
            <a:endParaRPr lang="es-MX" dirty="0">
              <a:solidFill>
                <a:srgbClr val="002060"/>
              </a:solidFill>
            </a:endParaRPr>
          </a:p>
          <a:p>
            <a:pPr marL="0" indent="0" algn="just">
              <a:buNone/>
            </a:pPr>
            <a:r>
              <a:rPr lang="es-MX" dirty="0">
                <a:solidFill>
                  <a:srgbClr val="002060"/>
                </a:solidFill>
              </a:rPr>
              <a:t>	</a:t>
            </a:r>
          </a:p>
          <a:p>
            <a:pPr marL="0" indent="0" algn="just">
              <a:buNone/>
            </a:pPr>
            <a:endParaRPr lang="es-MX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662292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n 8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4460" y="6125884"/>
            <a:ext cx="720082" cy="3653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" name="Imagen 20"/>
          <p:cNvPicPr>
            <a:picLocks noChangeAspect="1"/>
          </p:cNvPicPr>
          <p:nvPr/>
        </p:nvPicPr>
        <p:blipFill rotWithShape="1">
          <a:blip r:embed="rId3"/>
          <a:srcRect l="9460" t="33267" r="45572" b="13578"/>
          <a:stretch/>
        </p:blipFill>
        <p:spPr>
          <a:xfrm>
            <a:off x="5580112" y="6026198"/>
            <a:ext cx="672292" cy="446796"/>
          </a:xfrm>
          <a:prstGeom prst="rect">
            <a:avLst/>
          </a:prstGeom>
        </p:spPr>
      </p:pic>
      <p:pic>
        <p:nvPicPr>
          <p:cNvPr id="22" name="Imagen 21"/>
          <p:cNvPicPr>
            <a:picLocks noChangeAspect="1"/>
          </p:cNvPicPr>
          <p:nvPr/>
        </p:nvPicPr>
        <p:blipFill rotWithShape="1">
          <a:blip r:embed="rId4"/>
          <a:srcRect l="21221" t="40383" r="57195" b="21227"/>
          <a:stretch/>
        </p:blipFill>
        <p:spPr>
          <a:xfrm>
            <a:off x="4725396" y="5986374"/>
            <a:ext cx="465053" cy="465053"/>
          </a:xfrm>
          <a:prstGeom prst="rect">
            <a:avLst/>
          </a:prstGeom>
        </p:spPr>
      </p:pic>
      <p:pic>
        <p:nvPicPr>
          <p:cNvPr id="23" name="Imagen 22"/>
          <p:cNvPicPr>
            <a:picLocks noChangeAspect="1"/>
          </p:cNvPicPr>
          <p:nvPr/>
        </p:nvPicPr>
        <p:blipFill rotWithShape="1">
          <a:blip r:embed="rId5"/>
          <a:srcRect l="17347" t="33266" r="53321" b="13579"/>
          <a:stretch/>
        </p:blipFill>
        <p:spPr>
          <a:xfrm>
            <a:off x="4067944" y="6041740"/>
            <a:ext cx="441187" cy="449511"/>
          </a:xfrm>
          <a:prstGeom prst="rect">
            <a:avLst/>
          </a:prstGeom>
        </p:spPr>
      </p:pic>
      <p:pic>
        <p:nvPicPr>
          <p:cNvPr id="25" name="Imagen 24" descr="D:\Escritorio\power-01.png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6057039"/>
            <a:ext cx="648072" cy="400848"/>
          </a:xfrm>
          <a:prstGeom prst="rect">
            <a:avLst/>
          </a:prstGeom>
          <a:noFill/>
          <a:ln>
            <a:noFill/>
          </a:ln>
        </p:spPr>
      </p:pic>
      <p:pic>
        <p:nvPicPr>
          <p:cNvPr id="26" name="Imagen 25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48405" y="6072506"/>
            <a:ext cx="478253" cy="439420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8505" y="5982883"/>
            <a:ext cx="592512" cy="5083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6158021"/>
            <a:ext cx="948294" cy="3010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10 Imagen"/>
          <p:cNvPicPr/>
          <p:nvPr/>
        </p:nvPicPr>
        <p:blipFill rotWithShape="1">
          <a:blip r:embed="rId10"/>
          <a:srcRect l="520" t="12028" r="90460" b="77168"/>
          <a:stretch/>
        </p:blipFill>
        <p:spPr bwMode="auto">
          <a:xfrm>
            <a:off x="7308304" y="6044456"/>
            <a:ext cx="432048" cy="42601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00298"/>
          </a:xfrm>
        </p:spPr>
        <p:txBody>
          <a:bodyPr>
            <a:normAutofit fontScale="90000"/>
          </a:bodyPr>
          <a:lstStyle/>
          <a:p>
            <a:r>
              <a:rPr lang="es-CO" b="1" dirty="0">
                <a:solidFill>
                  <a:srgbClr val="002060"/>
                </a:solidFill>
              </a:rPr>
              <a:t>CURSO FORMADOR DE FORMADORES</a:t>
            </a:r>
          </a:p>
        </p:txBody>
      </p:sp>
      <p:pic>
        <p:nvPicPr>
          <p:cNvPr id="14" name="Picture 2" descr="C:\Users\ONCOLOGOS\Desktop\Sin título-1-01.jpg"/>
          <p:cNvPicPr>
            <a:picLocks noChangeAspect="1" noChangeArrowheads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182" t="85664" r="32158"/>
          <a:stretch/>
        </p:blipFill>
        <p:spPr bwMode="auto">
          <a:xfrm>
            <a:off x="7944896" y="6014302"/>
            <a:ext cx="737687" cy="5287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Marcador de contenido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es-MX" dirty="0">
                <a:solidFill>
                  <a:srgbClr val="002060"/>
                </a:solidFill>
              </a:rPr>
              <a:t>5. Rutas Integrales de atención (ET):</a:t>
            </a:r>
          </a:p>
          <a:p>
            <a:pPr algn="just"/>
            <a:r>
              <a:rPr lang="es-MX" dirty="0">
                <a:solidFill>
                  <a:srgbClr val="002060"/>
                </a:solidFill>
              </a:rPr>
              <a:t>Objetivos </a:t>
            </a:r>
          </a:p>
          <a:p>
            <a:pPr algn="just"/>
            <a:r>
              <a:rPr lang="es-MX" dirty="0">
                <a:solidFill>
                  <a:srgbClr val="002060"/>
                </a:solidFill>
              </a:rPr>
              <a:t> Lineamientos normativos</a:t>
            </a:r>
          </a:p>
          <a:p>
            <a:pPr algn="just"/>
            <a:r>
              <a:rPr lang="es-MX" dirty="0">
                <a:solidFill>
                  <a:srgbClr val="002060"/>
                </a:solidFill>
              </a:rPr>
              <a:t> Lineamientos conceptuales y metodológicos</a:t>
            </a:r>
          </a:p>
          <a:p>
            <a:pPr algn="just"/>
            <a:r>
              <a:rPr lang="es-MX" dirty="0">
                <a:solidFill>
                  <a:srgbClr val="002060"/>
                </a:solidFill>
              </a:rPr>
              <a:t> Herramientas</a:t>
            </a:r>
          </a:p>
          <a:p>
            <a:pPr algn="just"/>
            <a:r>
              <a:rPr lang="es-MX" dirty="0">
                <a:solidFill>
                  <a:srgbClr val="002060"/>
                </a:solidFill>
              </a:rPr>
              <a:t> Generalidades ruta promoción y mantenimiento.</a:t>
            </a:r>
          </a:p>
        </p:txBody>
      </p:sp>
    </p:spTree>
    <p:extLst>
      <p:ext uri="{BB962C8B-B14F-4D97-AF65-F5344CB8AC3E}">
        <p14:creationId xmlns:p14="http://schemas.microsoft.com/office/powerpoint/2010/main" val="97322840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n 8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4460" y="6125884"/>
            <a:ext cx="720082" cy="3653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" name="Imagen 20"/>
          <p:cNvPicPr>
            <a:picLocks noChangeAspect="1"/>
          </p:cNvPicPr>
          <p:nvPr/>
        </p:nvPicPr>
        <p:blipFill rotWithShape="1">
          <a:blip r:embed="rId3"/>
          <a:srcRect l="9460" t="33267" r="45572" b="13578"/>
          <a:stretch/>
        </p:blipFill>
        <p:spPr>
          <a:xfrm>
            <a:off x="5580112" y="6026198"/>
            <a:ext cx="672292" cy="446796"/>
          </a:xfrm>
          <a:prstGeom prst="rect">
            <a:avLst/>
          </a:prstGeom>
        </p:spPr>
      </p:pic>
      <p:pic>
        <p:nvPicPr>
          <p:cNvPr id="22" name="Imagen 21"/>
          <p:cNvPicPr>
            <a:picLocks noChangeAspect="1"/>
          </p:cNvPicPr>
          <p:nvPr/>
        </p:nvPicPr>
        <p:blipFill rotWithShape="1">
          <a:blip r:embed="rId4"/>
          <a:srcRect l="21221" t="40383" r="57195" b="21227"/>
          <a:stretch/>
        </p:blipFill>
        <p:spPr>
          <a:xfrm>
            <a:off x="4725396" y="5986374"/>
            <a:ext cx="465053" cy="465053"/>
          </a:xfrm>
          <a:prstGeom prst="rect">
            <a:avLst/>
          </a:prstGeom>
        </p:spPr>
      </p:pic>
      <p:pic>
        <p:nvPicPr>
          <p:cNvPr id="23" name="Imagen 22"/>
          <p:cNvPicPr>
            <a:picLocks noChangeAspect="1"/>
          </p:cNvPicPr>
          <p:nvPr/>
        </p:nvPicPr>
        <p:blipFill rotWithShape="1">
          <a:blip r:embed="rId5"/>
          <a:srcRect l="17347" t="33266" r="53321" b="13579"/>
          <a:stretch/>
        </p:blipFill>
        <p:spPr>
          <a:xfrm>
            <a:off x="4067944" y="6041740"/>
            <a:ext cx="441187" cy="449511"/>
          </a:xfrm>
          <a:prstGeom prst="rect">
            <a:avLst/>
          </a:prstGeom>
        </p:spPr>
      </p:pic>
      <p:pic>
        <p:nvPicPr>
          <p:cNvPr id="25" name="Imagen 24" descr="D:\Escritorio\power-01.png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6057039"/>
            <a:ext cx="648072" cy="400848"/>
          </a:xfrm>
          <a:prstGeom prst="rect">
            <a:avLst/>
          </a:prstGeom>
          <a:noFill/>
          <a:ln>
            <a:noFill/>
          </a:ln>
        </p:spPr>
      </p:pic>
      <p:pic>
        <p:nvPicPr>
          <p:cNvPr id="26" name="Imagen 25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48405" y="6072506"/>
            <a:ext cx="478253" cy="439420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8505" y="5982883"/>
            <a:ext cx="592512" cy="5083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6158021"/>
            <a:ext cx="948294" cy="3010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10 Imagen"/>
          <p:cNvPicPr/>
          <p:nvPr/>
        </p:nvPicPr>
        <p:blipFill rotWithShape="1">
          <a:blip r:embed="rId10"/>
          <a:srcRect l="520" t="12028" r="90460" b="77168"/>
          <a:stretch/>
        </p:blipFill>
        <p:spPr bwMode="auto">
          <a:xfrm>
            <a:off x="7308304" y="6044456"/>
            <a:ext cx="432048" cy="42601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474230" y="454234"/>
            <a:ext cx="8229600" cy="1000298"/>
          </a:xfrm>
        </p:spPr>
        <p:txBody>
          <a:bodyPr>
            <a:normAutofit fontScale="90000"/>
          </a:bodyPr>
          <a:lstStyle/>
          <a:p>
            <a:r>
              <a:rPr lang="es-CO" b="1" dirty="0">
                <a:solidFill>
                  <a:srgbClr val="002060"/>
                </a:solidFill>
              </a:rPr>
              <a:t>CURSO FORMADOR DE FORMADORES</a:t>
            </a:r>
          </a:p>
        </p:txBody>
      </p:sp>
      <p:pic>
        <p:nvPicPr>
          <p:cNvPr id="14" name="Picture 2" descr="C:\Users\ONCOLOGOS\Desktop\Sin título-1-01.jpg"/>
          <p:cNvPicPr>
            <a:picLocks noChangeAspect="1" noChangeArrowheads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182" t="85664" r="32158"/>
          <a:stretch/>
        </p:blipFill>
        <p:spPr bwMode="auto">
          <a:xfrm>
            <a:off x="7944896" y="6014302"/>
            <a:ext cx="737687" cy="5287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Marcador de contenido 3"/>
          <p:cNvSpPr>
            <a:spLocks noGrp="1"/>
          </p:cNvSpPr>
          <p:nvPr>
            <p:ph idx="1"/>
          </p:nvPr>
        </p:nvSpPr>
        <p:spPr>
          <a:xfrm>
            <a:off x="251520" y="1600200"/>
            <a:ext cx="8435280" cy="4525963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s-MX" dirty="0">
                <a:solidFill>
                  <a:srgbClr val="002060"/>
                </a:solidFill>
              </a:rPr>
              <a:t>6. Autocuidado (UL):</a:t>
            </a:r>
          </a:p>
          <a:p>
            <a:pPr marL="0" indent="0" algn="just">
              <a:buNone/>
            </a:pPr>
            <a:endParaRPr lang="es-MX" sz="1800" dirty="0">
              <a:solidFill>
                <a:srgbClr val="002060"/>
              </a:solidFill>
            </a:endParaRPr>
          </a:p>
          <a:p>
            <a:pPr algn="just"/>
            <a:r>
              <a:rPr lang="es-MX" dirty="0">
                <a:solidFill>
                  <a:srgbClr val="002060"/>
                </a:solidFill>
              </a:rPr>
              <a:t>Propósitos del MIAS en cuidado y autocuidado.</a:t>
            </a:r>
          </a:p>
          <a:p>
            <a:pPr algn="just"/>
            <a:r>
              <a:rPr lang="es-MX" dirty="0">
                <a:solidFill>
                  <a:srgbClr val="002060"/>
                </a:solidFill>
              </a:rPr>
              <a:t>Cuidado de la salud familiar y comunitaria.</a:t>
            </a:r>
          </a:p>
          <a:p>
            <a:pPr algn="just"/>
            <a:r>
              <a:rPr lang="es-MX" dirty="0">
                <a:solidFill>
                  <a:srgbClr val="002060"/>
                </a:solidFill>
              </a:rPr>
              <a:t>Acciones relativas al autocuidado.</a:t>
            </a:r>
          </a:p>
          <a:p>
            <a:pPr algn="just"/>
            <a:r>
              <a:rPr lang="es-MX" dirty="0">
                <a:solidFill>
                  <a:srgbClr val="002060"/>
                </a:solidFill>
              </a:rPr>
              <a:t> Rutas de promoción y mantenimiento. </a:t>
            </a:r>
          </a:p>
          <a:p>
            <a:pPr algn="just"/>
            <a:r>
              <a:rPr lang="es-MX" dirty="0">
                <a:solidFill>
                  <a:srgbClr val="002060"/>
                </a:solidFill>
              </a:rPr>
              <a:t>Regulación de Rutas integrales de Atención en salud.</a:t>
            </a:r>
          </a:p>
        </p:txBody>
      </p:sp>
    </p:spTree>
    <p:extLst>
      <p:ext uri="{BB962C8B-B14F-4D97-AF65-F5344CB8AC3E}">
        <p14:creationId xmlns:p14="http://schemas.microsoft.com/office/powerpoint/2010/main" val="274994080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n 8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4460" y="6125884"/>
            <a:ext cx="720082" cy="3653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" name="Imagen 20"/>
          <p:cNvPicPr>
            <a:picLocks noChangeAspect="1"/>
          </p:cNvPicPr>
          <p:nvPr/>
        </p:nvPicPr>
        <p:blipFill rotWithShape="1">
          <a:blip r:embed="rId3"/>
          <a:srcRect l="9460" t="33267" r="45572" b="13578"/>
          <a:stretch/>
        </p:blipFill>
        <p:spPr>
          <a:xfrm>
            <a:off x="5580112" y="6026198"/>
            <a:ext cx="672292" cy="446796"/>
          </a:xfrm>
          <a:prstGeom prst="rect">
            <a:avLst/>
          </a:prstGeom>
        </p:spPr>
      </p:pic>
      <p:pic>
        <p:nvPicPr>
          <p:cNvPr id="22" name="Imagen 21"/>
          <p:cNvPicPr>
            <a:picLocks noChangeAspect="1"/>
          </p:cNvPicPr>
          <p:nvPr/>
        </p:nvPicPr>
        <p:blipFill rotWithShape="1">
          <a:blip r:embed="rId4"/>
          <a:srcRect l="21221" t="40383" r="57195" b="21227"/>
          <a:stretch/>
        </p:blipFill>
        <p:spPr>
          <a:xfrm>
            <a:off x="4725396" y="5986374"/>
            <a:ext cx="465053" cy="465053"/>
          </a:xfrm>
          <a:prstGeom prst="rect">
            <a:avLst/>
          </a:prstGeom>
        </p:spPr>
      </p:pic>
      <p:pic>
        <p:nvPicPr>
          <p:cNvPr id="23" name="Imagen 22"/>
          <p:cNvPicPr>
            <a:picLocks noChangeAspect="1"/>
          </p:cNvPicPr>
          <p:nvPr/>
        </p:nvPicPr>
        <p:blipFill rotWithShape="1">
          <a:blip r:embed="rId5"/>
          <a:srcRect l="17347" t="33266" r="53321" b="13579"/>
          <a:stretch/>
        </p:blipFill>
        <p:spPr>
          <a:xfrm>
            <a:off x="4067944" y="6041740"/>
            <a:ext cx="441187" cy="449511"/>
          </a:xfrm>
          <a:prstGeom prst="rect">
            <a:avLst/>
          </a:prstGeom>
        </p:spPr>
      </p:pic>
      <p:pic>
        <p:nvPicPr>
          <p:cNvPr id="25" name="Imagen 24" descr="D:\Escritorio\power-01.png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6057039"/>
            <a:ext cx="648072" cy="400848"/>
          </a:xfrm>
          <a:prstGeom prst="rect">
            <a:avLst/>
          </a:prstGeom>
          <a:noFill/>
          <a:ln>
            <a:noFill/>
          </a:ln>
        </p:spPr>
      </p:pic>
      <p:pic>
        <p:nvPicPr>
          <p:cNvPr id="26" name="Imagen 25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48405" y="6072506"/>
            <a:ext cx="478253" cy="439420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8505" y="5982883"/>
            <a:ext cx="592512" cy="5083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6158021"/>
            <a:ext cx="948294" cy="3010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10 Imagen"/>
          <p:cNvPicPr/>
          <p:nvPr/>
        </p:nvPicPr>
        <p:blipFill rotWithShape="1">
          <a:blip r:embed="rId10"/>
          <a:srcRect l="520" t="12028" r="90460" b="77168"/>
          <a:stretch/>
        </p:blipFill>
        <p:spPr bwMode="auto">
          <a:xfrm>
            <a:off x="7308304" y="6044456"/>
            <a:ext cx="432048" cy="42601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457200" y="382708"/>
            <a:ext cx="8229600" cy="1000298"/>
          </a:xfrm>
        </p:spPr>
        <p:txBody>
          <a:bodyPr>
            <a:normAutofit fontScale="90000"/>
          </a:bodyPr>
          <a:lstStyle/>
          <a:p>
            <a:r>
              <a:rPr lang="es-CO" b="1" dirty="0">
                <a:solidFill>
                  <a:srgbClr val="002060"/>
                </a:solidFill>
              </a:rPr>
              <a:t>CURSO FORMADOR DE FORMADORES</a:t>
            </a:r>
          </a:p>
        </p:txBody>
      </p:sp>
      <p:pic>
        <p:nvPicPr>
          <p:cNvPr id="14" name="Picture 2" descr="C:\Users\ONCOLOGOS\Desktop\Sin título-1-01.jpg"/>
          <p:cNvPicPr>
            <a:picLocks noChangeAspect="1" noChangeArrowheads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182" t="85664" r="32158"/>
          <a:stretch/>
        </p:blipFill>
        <p:spPr bwMode="auto">
          <a:xfrm>
            <a:off x="7944896" y="6014302"/>
            <a:ext cx="737687" cy="5287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Marcador de contenido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es-MX" dirty="0">
                <a:solidFill>
                  <a:srgbClr val="002060"/>
                </a:solidFill>
              </a:rPr>
              <a:t>7. Capacitación en Salud Mental (UCP):</a:t>
            </a:r>
          </a:p>
          <a:p>
            <a:pPr algn="just"/>
            <a:r>
              <a:rPr lang="es-MX" dirty="0">
                <a:solidFill>
                  <a:srgbClr val="002060"/>
                </a:solidFill>
              </a:rPr>
              <a:t>Habilidades de comunicación eficaces para la atención en salud y promoción del respeto y la dignidad.</a:t>
            </a:r>
          </a:p>
          <a:p>
            <a:pPr algn="just"/>
            <a:r>
              <a:rPr lang="es-MX" dirty="0">
                <a:solidFill>
                  <a:srgbClr val="002060"/>
                </a:solidFill>
              </a:rPr>
              <a:t>Indicadores de alerta en salud mental.</a:t>
            </a:r>
          </a:p>
          <a:p>
            <a:pPr algn="just"/>
            <a:r>
              <a:rPr lang="es-MX" dirty="0">
                <a:solidFill>
                  <a:srgbClr val="002060"/>
                </a:solidFill>
              </a:rPr>
              <a:t>Tamizaje para la detección temprana en salud mental.</a:t>
            </a:r>
          </a:p>
          <a:p>
            <a:pPr algn="just"/>
            <a:r>
              <a:rPr lang="es-MX" dirty="0">
                <a:solidFill>
                  <a:srgbClr val="002060"/>
                </a:solidFill>
              </a:rPr>
              <a:t> Rutas para la canalización de casos. </a:t>
            </a:r>
          </a:p>
        </p:txBody>
      </p:sp>
    </p:spTree>
    <p:extLst>
      <p:ext uri="{BB962C8B-B14F-4D97-AF65-F5344CB8AC3E}">
        <p14:creationId xmlns:p14="http://schemas.microsoft.com/office/powerpoint/2010/main" val="392030110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n 8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4460" y="6125884"/>
            <a:ext cx="720082" cy="3653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" name="Imagen 20"/>
          <p:cNvPicPr>
            <a:picLocks noChangeAspect="1"/>
          </p:cNvPicPr>
          <p:nvPr/>
        </p:nvPicPr>
        <p:blipFill rotWithShape="1">
          <a:blip r:embed="rId3"/>
          <a:srcRect l="9460" t="33267" r="45572" b="13578"/>
          <a:stretch/>
        </p:blipFill>
        <p:spPr>
          <a:xfrm>
            <a:off x="5580112" y="6026198"/>
            <a:ext cx="672292" cy="446796"/>
          </a:xfrm>
          <a:prstGeom prst="rect">
            <a:avLst/>
          </a:prstGeom>
        </p:spPr>
      </p:pic>
      <p:pic>
        <p:nvPicPr>
          <p:cNvPr id="22" name="Imagen 21"/>
          <p:cNvPicPr>
            <a:picLocks noChangeAspect="1"/>
          </p:cNvPicPr>
          <p:nvPr/>
        </p:nvPicPr>
        <p:blipFill rotWithShape="1">
          <a:blip r:embed="rId4"/>
          <a:srcRect l="21221" t="40383" r="57195" b="21227"/>
          <a:stretch/>
        </p:blipFill>
        <p:spPr>
          <a:xfrm>
            <a:off x="4725396" y="5986374"/>
            <a:ext cx="465053" cy="465053"/>
          </a:xfrm>
          <a:prstGeom prst="rect">
            <a:avLst/>
          </a:prstGeom>
        </p:spPr>
      </p:pic>
      <p:pic>
        <p:nvPicPr>
          <p:cNvPr id="23" name="Imagen 22"/>
          <p:cNvPicPr>
            <a:picLocks noChangeAspect="1"/>
          </p:cNvPicPr>
          <p:nvPr/>
        </p:nvPicPr>
        <p:blipFill rotWithShape="1">
          <a:blip r:embed="rId5"/>
          <a:srcRect l="17347" t="33266" r="53321" b="13579"/>
          <a:stretch/>
        </p:blipFill>
        <p:spPr>
          <a:xfrm>
            <a:off x="4067944" y="6041740"/>
            <a:ext cx="441187" cy="449511"/>
          </a:xfrm>
          <a:prstGeom prst="rect">
            <a:avLst/>
          </a:prstGeom>
        </p:spPr>
      </p:pic>
      <p:pic>
        <p:nvPicPr>
          <p:cNvPr id="25" name="Imagen 24" descr="D:\Escritorio\power-01.png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6057039"/>
            <a:ext cx="648072" cy="400848"/>
          </a:xfrm>
          <a:prstGeom prst="rect">
            <a:avLst/>
          </a:prstGeom>
          <a:noFill/>
          <a:ln>
            <a:noFill/>
          </a:ln>
        </p:spPr>
      </p:pic>
      <p:pic>
        <p:nvPicPr>
          <p:cNvPr id="26" name="Imagen 25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48405" y="6072506"/>
            <a:ext cx="478253" cy="439420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8505" y="5982883"/>
            <a:ext cx="592512" cy="5083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6158021"/>
            <a:ext cx="948294" cy="3010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10 Imagen"/>
          <p:cNvPicPr/>
          <p:nvPr/>
        </p:nvPicPr>
        <p:blipFill rotWithShape="1">
          <a:blip r:embed="rId10"/>
          <a:srcRect l="520" t="12028" r="90460" b="77168"/>
          <a:stretch/>
        </p:blipFill>
        <p:spPr bwMode="auto">
          <a:xfrm>
            <a:off x="7308304" y="6044456"/>
            <a:ext cx="432048" cy="42601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4" name="Picture 2" descr="C:\Users\ONCOLOGOS\Desktop\Sin título-1-01.jpg"/>
          <p:cNvPicPr>
            <a:picLocks noChangeAspect="1" noChangeArrowheads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182" t="85664" r="32158"/>
          <a:stretch/>
        </p:blipFill>
        <p:spPr bwMode="auto">
          <a:xfrm>
            <a:off x="7944896" y="6014302"/>
            <a:ext cx="737687" cy="5287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3805A58D-50ED-4616-9B3A-59F04D02D6B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4331" y="980728"/>
            <a:ext cx="8229600" cy="4525963"/>
          </a:xfrm>
        </p:spPr>
        <p:txBody>
          <a:bodyPr/>
          <a:lstStyle/>
          <a:p>
            <a:pPr marL="0" indent="0" algn="ctr">
              <a:buNone/>
            </a:pPr>
            <a:r>
              <a:rPr lang="es-CO" sz="4400" dirty="0">
                <a:solidFill>
                  <a:srgbClr val="002060"/>
                </a:solidFill>
              </a:rPr>
              <a:t>“Trata a un ser humano como es, y será lo que es. Pero trátalo como puede llegar a ser, y se convertirá en lo que está llamado a ser” </a:t>
            </a:r>
          </a:p>
          <a:p>
            <a:pPr marL="0" indent="0" algn="ctr">
              <a:buNone/>
            </a:pPr>
            <a:r>
              <a:rPr lang="es-CO" dirty="0">
                <a:solidFill>
                  <a:srgbClr val="002060"/>
                </a:solidFill>
              </a:rPr>
              <a:t>Goethe</a:t>
            </a:r>
          </a:p>
          <a:p>
            <a:pPr marL="0" indent="0">
              <a:buNone/>
            </a:pP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12674715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n 8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4460" y="6125884"/>
            <a:ext cx="720082" cy="3653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" name="Imagen 20"/>
          <p:cNvPicPr>
            <a:picLocks noChangeAspect="1"/>
          </p:cNvPicPr>
          <p:nvPr/>
        </p:nvPicPr>
        <p:blipFill rotWithShape="1">
          <a:blip r:embed="rId3"/>
          <a:srcRect l="9460" t="33267" r="45572" b="13578"/>
          <a:stretch/>
        </p:blipFill>
        <p:spPr>
          <a:xfrm>
            <a:off x="5580112" y="6026198"/>
            <a:ext cx="672292" cy="446796"/>
          </a:xfrm>
          <a:prstGeom prst="rect">
            <a:avLst/>
          </a:prstGeom>
        </p:spPr>
      </p:pic>
      <p:pic>
        <p:nvPicPr>
          <p:cNvPr id="22" name="Imagen 21"/>
          <p:cNvPicPr>
            <a:picLocks noChangeAspect="1"/>
          </p:cNvPicPr>
          <p:nvPr/>
        </p:nvPicPr>
        <p:blipFill rotWithShape="1">
          <a:blip r:embed="rId4"/>
          <a:srcRect l="21221" t="40383" r="57195" b="21227"/>
          <a:stretch/>
        </p:blipFill>
        <p:spPr>
          <a:xfrm>
            <a:off x="4725396" y="5986374"/>
            <a:ext cx="465053" cy="465053"/>
          </a:xfrm>
          <a:prstGeom prst="rect">
            <a:avLst/>
          </a:prstGeom>
        </p:spPr>
      </p:pic>
      <p:pic>
        <p:nvPicPr>
          <p:cNvPr id="23" name="Imagen 22"/>
          <p:cNvPicPr>
            <a:picLocks noChangeAspect="1"/>
          </p:cNvPicPr>
          <p:nvPr/>
        </p:nvPicPr>
        <p:blipFill rotWithShape="1">
          <a:blip r:embed="rId5"/>
          <a:srcRect l="17347" t="33266" r="53321" b="13579"/>
          <a:stretch/>
        </p:blipFill>
        <p:spPr>
          <a:xfrm>
            <a:off x="4067944" y="6041740"/>
            <a:ext cx="441187" cy="449511"/>
          </a:xfrm>
          <a:prstGeom prst="rect">
            <a:avLst/>
          </a:prstGeom>
        </p:spPr>
      </p:pic>
      <p:pic>
        <p:nvPicPr>
          <p:cNvPr id="25" name="Imagen 24" descr="D:\Escritorio\power-01.png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6057039"/>
            <a:ext cx="648072" cy="400848"/>
          </a:xfrm>
          <a:prstGeom prst="rect">
            <a:avLst/>
          </a:prstGeom>
          <a:noFill/>
          <a:ln>
            <a:noFill/>
          </a:ln>
        </p:spPr>
      </p:pic>
      <p:pic>
        <p:nvPicPr>
          <p:cNvPr id="26" name="Imagen 25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48405" y="6072506"/>
            <a:ext cx="478253" cy="439420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8505" y="5982883"/>
            <a:ext cx="592512" cy="5083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6158021"/>
            <a:ext cx="948294" cy="3010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10 Imagen"/>
          <p:cNvPicPr/>
          <p:nvPr/>
        </p:nvPicPr>
        <p:blipFill rotWithShape="1">
          <a:blip r:embed="rId10"/>
          <a:srcRect l="520" t="12028" r="90460" b="77168"/>
          <a:stretch/>
        </p:blipFill>
        <p:spPr bwMode="auto">
          <a:xfrm>
            <a:off x="7308304" y="6044456"/>
            <a:ext cx="432048" cy="42601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3" name="2 Título"/>
          <p:cNvSpPr>
            <a:spLocks noGrp="1"/>
          </p:cNvSpPr>
          <p:nvPr>
            <p:ph type="ctrTitle"/>
          </p:nvPr>
        </p:nvSpPr>
        <p:spPr>
          <a:xfrm>
            <a:off x="685800" y="1772816"/>
            <a:ext cx="7772400" cy="2592287"/>
          </a:xfrm>
        </p:spPr>
        <p:txBody>
          <a:bodyPr>
            <a:normAutofit/>
          </a:bodyPr>
          <a:lstStyle/>
          <a:p>
            <a:r>
              <a:rPr lang="es-CO" sz="8800" b="1" i="1" dirty="0">
                <a:solidFill>
                  <a:srgbClr val="002060"/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GRACIAS</a:t>
            </a:r>
          </a:p>
        </p:txBody>
      </p:sp>
      <p:pic>
        <p:nvPicPr>
          <p:cNvPr id="14" name="Picture 2" descr="C:\Users\ONCOLOGOS\Desktop\Sin título-1-01.jpg"/>
          <p:cNvPicPr>
            <a:picLocks noChangeAspect="1" noChangeArrowheads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182" t="85664" r="32158"/>
          <a:stretch/>
        </p:blipFill>
        <p:spPr bwMode="auto">
          <a:xfrm>
            <a:off x="7944896" y="6014302"/>
            <a:ext cx="737687" cy="5287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070933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n 8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4460" y="6125884"/>
            <a:ext cx="720082" cy="3653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" name="Imagen 20"/>
          <p:cNvPicPr>
            <a:picLocks noChangeAspect="1"/>
          </p:cNvPicPr>
          <p:nvPr/>
        </p:nvPicPr>
        <p:blipFill rotWithShape="1">
          <a:blip r:embed="rId3"/>
          <a:srcRect l="9460" t="33267" r="45572" b="13578"/>
          <a:stretch/>
        </p:blipFill>
        <p:spPr>
          <a:xfrm>
            <a:off x="5580112" y="6026198"/>
            <a:ext cx="672292" cy="446796"/>
          </a:xfrm>
          <a:prstGeom prst="rect">
            <a:avLst/>
          </a:prstGeom>
        </p:spPr>
      </p:pic>
      <p:pic>
        <p:nvPicPr>
          <p:cNvPr id="22" name="Imagen 21"/>
          <p:cNvPicPr>
            <a:picLocks noChangeAspect="1"/>
          </p:cNvPicPr>
          <p:nvPr/>
        </p:nvPicPr>
        <p:blipFill rotWithShape="1">
          <a:blip r:embed="rId4"/>
          <a:srcRect l="21221" t="40383" r="57195" b="21227"/>
          <a:stretch/>
        </p:blipFill>
        <p:spPr>
          <a:xfrm>
            <a:off x="4725396" y="5986374"/>
            <a:ext cx="465053" cy="465053"/>
          </a:xfrm>
          <a:prstGeom prst="rect">
            <a:avLst/>
          </a:prstGeom>
        </p:spPr>
      </p:pic>
      <p:pic>
        <p:nvPicPr>
          <p:cNvPr id="23" name="Imagen 22"/>
          <p:cNvPicPr>
            <a:picLocks noChangeAspect="1"/>
          </p:cNvPicPr>
          <p:nvPr/>
        </p:nvPicPr>
        <p:blipFill rotWithShape="1">
          <a:blip r:embed="rId5"/>
          <a:srcRect l="17347" t="33266" r="53321" b="13579"/>
          <a:stretch/>
        </p:blipFill>
        <p:spPr>
          <a:xfrm>
            <a:off x="4067944" y="6041740"/>
            <a:ext cx="441187" cy="449511"/>
          </a:xfrm>
          <a:prstGeom prst="rect">
            <a:avLst/>
          </a:prstGeom>
        </p:spPr>
      </p:pic>
      <p:pic>
        <p:nvPicPr>
          <p:cNvPr id="25" name="Imagen 24" descr="D:\Escritorio\power-01.png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6057039"/>
            <a:ext cx="648072" cy="400848"/>
          </a:xfrm>
          <a:prstGeom prst="rect">
            <a:avLst/>
          </a:prstGeom>
          <a:noFill/>
          <a:ln>
            <a:noFill/>
          </a:ln>
        </p:spPr>
      </p:pic>
      <p:pic>
        <p:nvPicPr>
          <p:cNvPr id="26" name="Imagen 25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48405" y="6072506"/>
            <a:ext cx="478253" cy="439420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8505" y="5982883"/>
            <a:ext cx="592512" cy="5083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6158021"/>
            <a:ext cx="948294" cy="3010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10 Imagen"/>
          <p:cNvPicPr/>
          <p:nvPr/>
        </p:nvPicPr>
        <p:blipFill rotWithShape="1">
          <a:blip r:embed="rId10"/>
          <a:srcRect l="520" t="12028" r="90460" b="77168"/>
          <a:stretch/>
        </p:blipFill>
        <p:spPr bwMode="auto">
          <a:xfrm>
            <a:off x="7308304" y="6044456"/>
            <a:ext cx="432048" cy="42601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Autofit/>
          </a:bodyPr>
          <a:lstStyle/>
          <a:p>
            <a:r>
              <a:rPr lang="es-CO" b="1" dirty="0">
                <a:solidFill>
                  <a:srgbClr val="002060"/>
                </a:solidFill>
              </a:rPr>
              <a:t>ANTECEDENTES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357288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es-CO" dirty="0">
                <a:solidFill>
                  <a:srgbClr val="002060"/>
                </a:solidFill>
              </a:rPr>
              <a:t> Conformación de la mesa con la expedición de la Ley 1438 de 2011.</a:t>
            </a:r>
          </a:p>
          <a:p>
            <a:pPr>
              <a:buFont typeface="Wingdings" panose="05000000000000000000" pitchFamily="2" charset="2"/>
              <a:buChar char="v"/>
            </a:pPr>
            <a:endParaRPr lang="es-CO" dirty="0">
              <a:solidFill>
                <a:srgbClr val="002060"/>
              </a:solidFill>
            </a:endParaRPr>
          </a:p>
          <a:p>
            <a:pPr>
              <a:buFont typeface="Wingdings" panose="05000000000000000000" pitchFamily="2" charset="2"/>
              <a:buChar char="v"/>
            </a:pPr>
            <a:r>
              <a:rPr lang="es-CO" b="1" dirty="0">
                <a:solidFill>
                  <a:srgbClr val="002060"/>
                </a:solidFill>
              </a:rPr>
              <a:t> Objetivo inicial</a:t>
            </a:r>
          </a:p>
          <a:p>
            <a:pPr marL="0" indent="0" algn="just">
              <a:buNone/>
            </a:pPr>
            <a:r>
              <a:rPr lang="es-CO" dirty="0">
                <a:solidFill>
                  <a:srgbClr val="002060"/>
                </a:solidFill>
              </a:rPr>
              <a:t>Aunar esfuerzos para generar propuestas de reglamentación para la Ley 1438 entorno a APS, equipos básicos de atención y redes integradas de servicios de salud</a:t>
            </a:r>
          </a:p>
          <a:p>
            <a:pPr>
              <a:buFont typeface="Wingdings" panose="05000000000000000000" pitchFamily="2" charset="2"/>
              <a:buChar char="v"/>
            </a:pPr>
            <a:endParaRPr lang="es-CO" dirty="0">
              <a:solidFill>
                <a:srgbClr val="002060"/>
              </a:solidFill>
            </a:endParaRPr>
          </a:p>
        </p:txBody>
      </p:sp>
      <p:pic>
        <p:nvPicPr>
          <p:cNvPr id="14" name="Picture 2" descr="C:\Users\ONCOLOGOS\Desktop\Sin título-1-01.jpg"/>
          <p:cNvPicPr>
            <a:picLocks noChangeAspect="1" noChangeArrowheads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182" t="85664" r="32158"/>
          <a:stretch/>
        </p:blipFill>
        <p:spPr bwMode="auto">
          <a:xfrm>
            <a:off x="7944896" y="6014302"/>
            <a:ext cx="737687" cy="5287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195839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uadroTexto 4"/>
          <p:cNvSpPr txBox="1"/>
          <p:nvPr/>
        </p:nvSpPr>
        <p:spPr>
          <a:xfrm>
            <a:off x="272252" y="398475"/>
            <a:ext cx="7308812" cy="7540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CO" dirty="0"/>
          </a:p>
          <a:p>
            <a:endParaRPr lang="es-ES" sz="2500" b="1" dirty="0">
              <a:solidFill>
                <a:schemeClr val="bg1"/>
              </a:solidFill>
            </a:endParaRPr>
          </a:p>
        </p:txBody>
      </p:sp>
      <p:pic>
        <p:nvPicPr>
          <p:cNvPr id="9" name="Imagen 8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4460" y="6125884"/>
            <a:ext cx="720082" cy="3653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" name="Imagen 20"/>
          <p:cNvPicPr>
            <a:picLocks noChangeAspect="1"/>
          </p:cNvPicPr>
          <p:nvPr/>
        </p:nvPicPr>
        <p:blipFill rotWithShape="1">
          <a:blip r:embed="rId3"/>
          <a:srcRect l="9460" t="33267" r="45572" b="13578"/>
          <a:stretch/>
        </p:blipFill>
        <p:spPr>
          <a:xfrm>
            <a:off x="5580112" y="6026198"/>
            <a:ext cx="672292" cy="446796"/>
          </a:xfrm>
          <a:prstGeom prst="rect">
            <a:avLst/>
          </a:prstGeom>
        </p:spPr>
      </p:pic>
      <p:pic>
        <p:nvPicPr>
          <p:cNvPr id="22" name="Imagen 21"/>
          <p:cNvPicPr>
            <a:picLocks noChangeAspect="1"/>
          </p:cNvPicPr>
          <p:nvPr/>
        </p:nvPicPr>
        <p:blipFill rotWithShape="1">
          <a:blip r:embed="rId4"/>
          <a:srcRect l="21221" t="40383" r="57195" b="21227"/>
          <a:stretch/>
        </p:blipFill>
        <p:spPr>
          <a:xfrm>
            <a:off x="4725396" y="5986374"/>
            <a:ext cx="465053" cy="465053"/>
          </a:xfrm>
          <a:prstGeom prst="rect">
            <a:avLst/>
          </a:prstGeom>
        </p:spPr>
      </p:pic>
      <p:pic>
        <p:nvPicPr>
          <p:cNvPr id="23" name="Imagen 22"/>
          <p:cNvPicPr>
            <a:picLocks noChangeAspect="1"/>
          </p:cNvPicPr>
          <p:nvPr/>
        </p:nvPicPr>
        <p:blipFill rotWithShape="1">
          <a:blip r:embed="rId5"/>
          <a:srcRect l="17347" t="33266" r="53321" b="13579"/>
          <a:stretch/>
        </p:blipFill>
        <p:spPr>
          <a:xfrm>
            <a:off x="4067944" y="6041740"/>
            <a:ext cx="441187" cy="449511"/>
          </a:xfrm>
          <a:prstGeom prst="rect">
            <a:avLst/>
          </a:prstGeom>
        </p:spPr>
      </p:pic>
      <p:pic>
        <p:nvPicPr>
          <p:cNvPr id="25" name="Imagen 24" descr="D:\Escritorio\power-01.png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6057039"/>
            <a:ext cx="648072" cy="400848"/>
          </a:xfrm>
          <a:prstGeom prst="rect">
            <a:avLst/>
          </a:prstGeom>
          <a:noFill/>
          <a:ln>
            <a:noFill/>
          </a:ln>
        </p:spPr>
      </p:pic>
      <p:pic>
        <p:nvPicPr>
          <p:cNvPr id="26" name="Imagen 25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48405" y="6072506"/>
            <a:ext cx="478253" cy="439420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8505" y="5982883"/>
            <a:ext cx="592512" cy="5083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6158021"/>
            <a:ext cx="948294" cy="3010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10 Imagen"/>
          <p:cNvPicPr/>
          <p:nvPr/>
        </p:nvPicPr>
        <p:blipFill rotWithShape="1">
          <a:blip r:embed="rId10"/>
          <a:srcRect l="520" t="12028" r="90460" b="77168"/>
          <a:stretch/>
        </p:blipFill>
        <p:spPr bwMode="auto">
          <a:xfrm>
            <a:off x="7308304" y="6044456"/>
            <a:ext cx="432048" cy="42601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00298"/>
          </a:xfrm>
        </p:spPr>
        <p:txBody>
          <a:bodyPr/>
          <a:lstStyle/>
          <a:p>
            <a:r>
              <a:rPr lang="es-CO" b="1" dirty="0">
                <a:solidFill>
                  <a:srgbClr val="002060"/>
                </a:solidFill>
              </a:rPr>
              <a:t>ANTECEDENTES</a:t>
            </a:r>
          </a:p>
        </p:txBody>
      </p:sp>
      <p:pic>
        <p:nvPicPr>
          <p:cNvPr id="14" name="Picture 2" descr="C:\Users\ONCOLOGOS\Desktop\Sin título-1-01.jpg"/>
          <p:cNvPicPr>
            <a:picLocks noChangeAspect="1" noChangeArrowheads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182" t="85664" r="32158"/>
          <a:stretch/>
        </p:blipFill>
        <p:spPr bwMode="auto">
          <a:xfrm>
            <a:off x="7944896" y="6014302"/>
            <a:ext cx="737687" cy="5287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Marcador de contenido 3"/>
          <p:cNvSpPr>
            <a:spLocks noGrp="1"/>
          </p:cNvSpPr>
          <p:nvPr>
            <p:ph idx="1"/>
          </p:nvPr>
        </p:nvSpPr>
        <p:spPr>
          <a:xfrm>
            <a:off x="452983" y="1394631"/>
            <a:ext cx="8229600" cy="4525963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s-ES" b="1" dirty="0">
                <a:solidFill>
                  <a:srgbClr val="002060"/>
                </a:solidFill>
              </a:rPr>
              <a:t>PRODUCTO OBTENIDO:</a:t>
            </a:r>
          </a:p>
          <a:p>
            <a:pPr marL="0" indent="0">
              <a:buNone/>
            </a:pPr>
            <a:endParaRPr lang="es-ES" dirty="0">
              <a:solidFill>
                <a:srgbClr val="002060"/>
              </a:solidFill>
            </a:endParaRPr>
          </a:p>
          <a:p>
            <a:pPr>
              <a:buFont typeface="Wingdings" panose="05000000000000000000" pitchFamily="2" charset="2"/>
              <a:buChar char="q"/>
            </a:pPr>
            <a:r>
              <a:rPr lang="es-ES" dirty="0">
                <a:solidFill>
                  <a:srgbClr val="002060"/>
                </a:solidFill>
              </a:rPr>
              <a:t> Estandarización de concepto de estrategia de APS.</a:t>
            </a:r>
          </a:p>
          <a:p>
            <a:pPr>
              <a:buFont typeface="Wingdings" panose="05000000000000000000" pitchFamily="2" charset="2"/>
              <a:buChar char="q"/>
            </a:pPr>
            <a:endParaRPr lang="es-ES" dirty="0">
              <a:solidFill>
                <a:srgbClr val="002060"/>
              </a:solidFill>
            </a:endParaRPr>
          </a:p>
          <a:p>
            <a:pPr>
              <a:buFont typeface="Wingdings" panose="05000000000000000000" pitchFamily="2" charset="2"/>
              <a:buChar char="q"/>
            </a:pPr>
            <a:r>
              <a:rPr lang="es-ES" dirty="0">
                <a:solidFill>
                  <a:srgbClr val="002060"/>
                </a:solidFill>
              </a:rPr>
              <a:t> Capacitación a todas las Empresas Sociales del Estado en los diferentes municipios sobre APS y RISS.</a:t>
            </a:r>
          </a:p>
          <a:p>
            <a:pPr marL="0" indent="0">
              <a:buNone/>
            </a:pPr>
            <a:endParaRPr lang="es-ES" dirty="0">
              <a:solidFill>
                <a:srgbClr val="002060"/>
              </a:solidFill>
            </a:endParaRPr>
          </a:p>
          <a:p>
            <a:pPr>
              <a:buFont typeface="Wingdings" panose="05000000000000000000" pitchFamily="2" charset="2"/>
              <a:buChar char="q"/>
            </a:pPr>
            <a:r>
              <a:rPr lang="es-ES" dirty="0">
                <a:solidFill>
                  <a:srgbClr val="002060"/>
                </a:solidFill>
              </a:rPr>
              <a:t> Realización de Foros sobre la Ley 1438/11  </a:t>
            </a:r>
          </a:p>
          <a:p>
            <a:pPr marL="0" indent="0">
              <a:buNone/>
            </a:pP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7193999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uadroTexto 4"/>
          <p:cNvSpPr txBox="1"/>
          <p:nvPr/>
        </p:nvSpPr>
        <p:spPr>
          <a:xfrm>
            <a:off x="272252" y="398475"/>
            <a:ext cx="7308812" cy="7540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s-CO" dirty="0"/>
          </a:p>
          <a:p>
            <a:endParaRPr lang="es-ES" sz="2500" b="1" dirty="0">
              <a:solidFill>
                <a:schemeClr val="bg1"/>
              </a:solidFill>
            </a:endParaRPr>
          </a:p>
        </p:txBody>
      </p:sp>
      <p:pic>
        <p:nvPicPr>
          <p:cNvPr id="9" name="Imagen 8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4460" y="6125884"/>
            <a:ext cx="720082" cy="3653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" name="Imagen 20"/>
          <p:cNvPicPr>
            <a:picLocks noChangeAspect="1"/>
          </p:cNvPicPr>
          <p:nvPr/>
        </p:nvPicPr>
        <p:blipFill rotWithShape="1">
          <a:blip r:embed="rId3"/>
          <a:srcRect l="9460" t="33267" r="45572" b="13578"/>
          <a:stretch/>
        </p:blipFill>
        <p:spPr>
          <a:xfrm>
            <a:off x="5580112" y="6026198"/>
            <a:ext cx="672292" cy="446796"/>
          </a:xfrm>
          <a:prstGeom prst="rect">
            <a:avLst/>
          </a:prstGeom>
        </p:spPr>
      </p:pic>
      <p:pic>
        <p:nvPicPr>
          <p:cNvPr id="22" name="Imagen 21"/>
          <p:cNvPicPr>
            <a:picLocks noChangeAspect="1"/>
          </p:cNvPicPr>
          <p:nvPr/>
        </p:nvPicPr>
        <p:blipFill rotWithShape="1">
          <a:blip r:embed="rId4"/>
          <a:srcRect l="21221" t="40383" r="57195" b="21227"/>
          <a:stretch/>
        </p:blipFill>
        <p:spPr>
          <a:xfrm>
            <a:off x="4725396" y="5986374"/>
            <a:ext cx="465053" cy="465053"/>
          </a:xfrm>
          <a:prstGeom prst="rect">
            <a:avLst/>
          </a:prstGeom>
        </p:spPr>
      </p:pic>
      <p:pic>
        <p:nvPicPr>
          <p:cNvPr id="23" name="Imagen 22"/>
          <p:cNvPicPr>
            <a:picLocks noChangeAspect="1"/>
          </p:cNvPicPr>
          <p:nvPr/>
        </p:nvPicPr>
        <p:blipFill rotWithShape="1">
          <a:blip r:embed="rId5"/>
          <a:srcRect l="17347" t="33266" r="53321" b="13579"/>
          <a:stretch/>
        </p:blipFill>
        <p:spPr>
          <a:xfrm>
            <a:off x="4067944" y="6041740"/>
            <a:ext cx="441187" cy="449511"/>
          </a:xfrm>
          <a:prstGeom prst="rect">
            <a:avLst/>
          </a:prstGeom>
        </p:spPr>
      </p:pic>
      <p:pic>
        <p:nvPicPr>
          <p:cNvPr id="25" name="Imagen 24" descr="D:\Escritorio\power-01.png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6057039"/>
            <a:ext cx="648072" cy="400848"/>
          </a:xfrm>
          <a:prstGeom prst="rect">
            <a:avLst/>
          </a:prstGeom>
          <a:noFill/>
          <a:ln>
            <a:noFill/>
          </a:ln>
        </p:spPr>
      </p:pic>
      <p:pic>
        <p:nvPicPr>
          <p:cNvPr id="26" name="Imagen 25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48405" y="6072506"/>
            <a:ext cx="478253" cy="439420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8505" y="5982883"/>
            <a:ext cx="592512" cy="5083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6158021"/>
            <a:ext cx="948294" cy="3010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10 Imagen"/>
          <p:cNvPicPr/>
          <p:nvPr/>
        </p:nvPicPr>
        <p:blipFill rotWithShape="1">
          <a:blip r:embed="rId10"/>
          <a:srcRect l="520" t="12028" r="90460" b="77168"/>
          <a:stretch/>
        </p:blipFill>
        <p:spPr bwMode="auto">
          <a:xfrm>
            <a:off x="7308304" y="6044456"/>
            <a:ext cx="432048" cy="42601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O" b="1" dirty="0">
                <a:solidFill>
                  <a:srgbClr val="002060"/>
                </a:solidFill>
              </a:rPr>
              <a:t>ANTECEDENTES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buFont typeface="Wingdings" panose="05000000000000000000" pitchFamily="2" charset="2"/>
              <a:buChar char="Ø"/>
            </a:pPr>
            <a:endParaRPr lang="es-ES" b="1" dirty="0">
              <a:solidFill>
                <a:srgbClr val="002060"/>
              </a:solidFill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s-MX" dirty="0">
                <a:solidFill>
                  <a:srgbClr val="002060"/>
                </a:solidFill>
              </a:rPr>
              <a:t> Reactivación de la mesa con participación de E.T departamental y municipal de Pereira. </a:t>
            </a:r>
          </a:p>
          <a:p>
            <a:pPr marL="0" indent="0">
              <a:buNone/>
            </a:pPr>
            <a:endParaRPr lang="es-MX" dirty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es-MX" dirty="0">
                <a:solidFill>
                  <a:srgbClr val="002060"/>
                </a:solidFill>
              </a:rPr>
              <a:t>	* Risaralda escogida prueba piloto 	implementación del MIAS (abril 2016).</a:t>
            </a:r>
          </a:p>
          <a:p>
            <a:pPr marL="0" indent="0">
              <a:buNone/>
            </a:pPr>
            <a:endParaRPr lang="es-MX" dirty="0">
              <a:solidFill>
                <a:srgbClr val="002060"/>
              </a:solidFill>
            </a:endParaRPr>
          </a:p>
          <a:p>
            <a:pPr marL="0" indent="0">
              <a:buNone/>
            </a:pPr>
            <a:endParaRPr lang="es-MX" dirty="0">
              <a:solidFill>
                <a:srgbClr val="002060"/>
              </a:solidFill>
            </a:endParaRPr>
          </a:p>
        </p:txBody>
      </p:sp>
      <p:pic>
        <p:nvPicPr>
          <p:cNvPr id="14" name="Picture 2" descr="C:\Users\ONCOLOGOS\Desktop\Sin título-1-01.jpg"/>
          <p:cNvPicPr>
            <a:picLocks noChangeAspect="1" noChangeArrowheads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182" t="85664" r="32158"/>
          <a:stretch/>
        </p:blipFill>
        <p:spPr bwMode="auto">
          <a:xfrm>
            <a:off x="7944896" y="6014302"/>
            <a:ext cx="737687" cy="5287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039446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uadroTexto 4"/>
          <p:cNvSpPr txBox="1"/>
          <p:nvPr/>
        </p:nvSpPr>
        <p:spPr>
          <a:xfrm>
            <a:off x="272252" y="398475"/>
            <a:ext cx="7308812" cy="7540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CO" dirty="0"/>
          </a:p>
          <a:p>
            <a:endParaRPr lang="es-ES" sz="2500" b="1" dirty="0">
              <a:solidFill>
                <a:schemeClr val="bg1"/>
              </a:solidFill>
            </a:endParaRPr>
          </a:p>
        </p:txBody>
      </p:sp>
      <p:pic>
        <p:nvPicPr>
          <p:cNvPr id="9" name="Imagen 8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4460" y="6125884"/>
            <a:ext cx="720082" cy="3653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" name="Imagen 20"/>
          <p:cNvPicPr>
            <a:picLocks noChangeAspect="1"/>
          </p:cNvPicPr>
          <p:nvPr/>
        </p:nvPicPr>
        <p:blipFill rotWithShape="1">
          <a:blip r:embed="rId3"/>
          <a:srcRect l="9460" t="33267" r="45572" b="13578"/>
          <a:stretch/>
        </p:blipFill>
        <p:spPr>
          <a:xfrm>
            <a:off x="5580112" y="6026198"/>
            <a:ext cx="672292" cy="446796"/>
          </a:xfrm>
          <a:prstGeom prst="rect">
            <a:avLst/>
          </a:prstGeom>
        </p:spPr>
      </p:pic>
      <p:pic>
        <p:nvPicPr>
          <p:cNvPr id="22" name="Imagen 21"/>
          <p:cNvPicPr>
            <a:picLocks noChangeAspect="1"/>
          </p:cNvPicPr>
          <p:nvPr/>
        </p:nvPicPr>
        <p:blipFill rotWithShape="1">
          <a:blip r:embed="rId4"/>
          <a:srcRect l="21221" t="40383" r="57195" b="21227"/>
          <a:stretch/>
        </p:blipFill>
        <p:spPr>
          <a:xfrm>
            <a:off x="4725396" y="5986374"/>
            <a:ext cx="465053" cy="465053"/>
          </a:xfrm>
          <a:prstGeom prst="rect">
            <a:avLst/>
          </a:prstGeom>
        </p:spPr>
      </p:pic>
      <p:pic>
        <p:nvPicPr>
          <p:cNvPr id="23" name="Imagen 22"/>
          <p:cNvPicPr>
            <a:picLocks noChangeAspect="1"/>
          </p:cNvPicPr>
          <p:nvPr/>
        </p:nvPicPr>
        <p:blipFill rotWithShape="1">
          <a:blip r:embed="rId5"/>
          <a:srcRect l="17347" t="33266" r="53321" b="13579"/>
          <a:stretch/>
        </p:blipFill>
        <p:spPr>
          <a:xfrm>
            <a:off x="4067944" y="6041740"/>
            <a:ext cx="441187" cy="449511"/>
          </a:xfrm>
          <a:prstGeom prst="rect">
            <a:avLst/>
          </a:prstGeom>
        </p:spPr>
      </p:pic>
      <p:pic>
        <p:nvPicPr>
          <p:cNvPr id="25" name="Imagen 24" descr="D:\Escritorio\power-01.png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6057039"/>
            <a:ext cx="648072" cy="400848"/>
          </a:xfrm>
          <a:prstGeom prst="rect">
            <a:avLst/>
          </a:prstGeom>
          <a:noFill/>
          <a:ln>
            <a:noFill/>
          </a:ln>
        </p:spPr>
      </p:pic>
      <p:pic>
        <p:nvPicPr>
          <p:cNvPr id="26" name="Imagen 25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48405" y="6072506"/>
            <a:ext cx="478253" cy="439420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8505" y="5982883"/>
            <a:ext cx="592512" cy="5083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6158021"/>
            <a:ext cx="948294" cy="3010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10 Imagen"/>
          <p:cNvPicPr/>
          <p:nvPr/>
        </p:nvPicPr>
        <p:blipFill rotWithShape="1">
          <a:blip r:embed="rId10"/>
          <a:srcRect l="520" t="12028" r="90460" b="77168"/>
          <a:stretch/>
        </p:blipFill>
        <p:spPr bwMode="auto">
          <a:xfrm>
            <a:off x="7308304" y="6044456"/>
            <a:ext cx="432048" cy="42601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00298"/>
          </a:xfrm>
        </p:spPr>
        <p:txBody>
          <a:bodyPr/>
          <a:lstStyle/>
          <a:p>
            <a:r>
              <a:rPr lang="es-CO" b="1" dirty="0">
                <a:solidFill>
                  <a:srgbClr val="002060"/>
                </a:solidFill>
              </a:rPr>
              <a:t>ANTECEDENTES</a:t>
            </a:r>
          </a:p>
        </p:txBody>
      </p:sp>
      <p:pic>
        <p:nvPicPr>
          <p:cNvPr id="14" name="Picture 2" descr="C:\Users\ONCOLOGOS\Desktop\Sin título-1-01.jpg"/>
          <p:cNvPicPr>
            <a:picLocks noChangeAspect="1" noChangeArrowheads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182" t="85664" r="32158"/>
          <a:stretch/>
        </p:blipFill>
        <p:spPr bwMode="auto">
          <a:xfrm>
            <a:off x="7944896" y="6014302"/>
            <a:ext cx="737687" cy="5287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Marcador de contenido 6"/>
          <p:cNvSpPr>
            <a:spLocks noGrp="1"/>
          </p:cNvSpPr>
          <p:nvPr>
            <p:ph idx="1"/>
          </p:nvPr>
        </p:nvSpPr>
        <p:spPr>
          <a:xfrm>
            <a:off x="272252" y="1421360"/>
            <a:ext cx="8620228" cy="4525963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s-MX" dirty="0">
                <a:solidFill>
                  <a:srgbClr val="002060"/>
                </a:solidFill>
              </a:rPr>
              <a:t>OBJETIVO: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es-MX" dirty="0">
                <a:solidFill>
                  <a:srgbClr val="002060"/>
                </a:solidFill>
              </a:rPr>
              <a:t> Apoyar en la implementación del MIAS en el departamento, fortaleciendo el componente No 9 (Fortalecimiento del Talento Humano en Salud).</a:t>
            </a:r>
          </a:p>
          <a:p>
            <a:pPr marL="0" indent="0" algn="just">
              <a:buNone/>
            </a:pPr>
            <a:r>
              <a:rPr lang="es-MX" dirty="0">
                <a:solidFill>
                  <a:srgbClr val="002060"/>
                </a:solidFill>
              </a:rPr>
              <a:t>	* Recurso humano en formación</a:t>
            </a:r>
          </a:p>
          <a:p>
            <a:pPr marL="0" indent="0" algn="just">
              <a:buNone/>
            </a:pPr>
            <a:r>
              <a:rPr lang="es-MX" dirty="0">
                <a:solidFill>
                  <a:srgbClr val="002060"/>
                </a:solidFill>
              </a:rPr>
              <a:t>	* Recurso humano en etapa laboral</a:t>
            </a:r>
          </a:p>
          <a:p>
            <a:pPr marL="0" indent="0" algn="just">
              <a:buNone/>
            </a:pPr>
            <a:endParaRPr lang="es-ES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45256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uadroTexto 4"/>
          <p:cNvSpPr txBox="1"/>
          <p:nvPr/>
        </p:nvSpPr>
        <p:spPr>
          <a:xfrm>
            <a:off x="272252" y="398475"/>
            <a:ext cx="7308812" cy="7540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CO" dirty="0"/>
          </a:p>
          <a:p>
            <a:endParaRPr lang="es-ES" sz="2500" b="1" dirty="0">
              <a:solidFill>
                <a:schemeClr val="bg1"/>
              </a:solidFill>
            </a:endParaRPr>
          </a:p>
        </p:txBody>
      </p:sp>
      <p:pic>
        <p:nvPicPr>
          <p:cNvPr id="9" name="Imagen 8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4460" y="6125884"/>
            <a:ext cx="720082" cy="3653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" name="Imagen 20"/>
          <p:cNvPicPr>
            <a:picLocks noChangeAspect="1"/>
          </p:cNvPicPr>
          <p:nvPr/>
        </p:nvPicPr>
        <p:blipFill rotWithShape="1">
          <a:blip r:embed="rId3"/>
          <a:srcRect l="9460" t="33267" r="45572" b="13578"/>
          <a:stretch/>
        </p:blipFill>
        <p:spPr>
          <a:xfrm>
            <a:off x="5580112" y="6026198"/>
            <a:ext cx="672292" cy="446796"/>
          </a:xfrm>
          <a:prstGeom prst="rect">
            <a:avLst/>
          </a:prstGeom>
        </p:spPr>
      </p:pic>
      <p:pic>
        <p:nvPicPr>
          <p:cNvPr id="22" name="Imagen 21"/>
          <p:cNvPicPr>
            <a:picLocks noChangeAspect="1"/>
          </p:cNvPicPr>
          <p:nvPr/>
        </p:nvPicPr>
        <p:blipFill rotWithShape="1">
          <a:blip r:embed="rId4"/>
          <a:srcRect l="21221" t="40383" r="57195" b="21227"/>
          <a:stretch/>
        </p:blipFill>
        <p:spPr>
          <a:xfrm>
            <a:off x="4725396" y="5986374"/>
            <a:ext cx="465053" cy="465053"/>
          </a:xfrm>
          <a:prstGeom prst="rect">
            <a:avLst/>
          </a:prstGeom>
        </p:spPr>
      </p:pic>
      <p:pic>
        <p:nvPicPr>
          <p:cNvPr id="23" name="Imagen 22"/>
          <p:cNvPicPr>
            <a:picLocks noChangeAspect="1"/>
          </p:cNvPicPr>
          <p:nvPr/>
        </p:nvPicPr>
        <p:blipFill rotWithShape="1">
          <a:blip r:embed="rId5"/>
          <a:srcRect l="17347" t="33266" r="53321" b="13579"/>
          <a:stretch/>
        </p:blipFill>
        <p:spPr>
          <a:xfrm>
            <a:off x="4067944" y="6041740"/>
            <a:ext cx="441187" cy="449511"/>
          </a:xfrm>
          <a:prstGeom prst="rect">
            <a:avLst/>
          </a:prstGeom>
        </p:spPr>
      </p:pic>
      <p:pic>
        <p:nvPicPr>
          <p:cNvPr id="25" name="Imagen 24" descr="D:\Escritorio\power-01.png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6057039"/>
            <a:ext cx="648072" cy="400848"/>
          </a:xfrm>
          <a:prstGeom prst="rect">
            <a:avLst/>
          </a:prstGeom>
          <a:noFill/>
          <a:ln>
            <a:noFill/>
          </a:ln>
        </p:spPr>
      </p:pic>
      <p:pic>
        <p:nvPicPr>
          <p:cNvPr id="26" name="Imagen 25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48405" y="6072506"/>
            <a:ext cx="478253" cy="439420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8505" y="5982883"/>
            <a:ext cx="592512" cy="5083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6158021"/>
            <a:ext cx="948294" cy="3010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10 Imagen"/>
          <p:cNvPicPr/>
          <p:nvPr/>
        </p:nvPicPr>
        <p:blipFill rotWithShape="1">
          <a:blip r:embed="rId10"/>
          <a:srcRect l="520" t="12028" r="90460" b="77168"/>
          <a:stretch/>
        </p:blipFill>
        <p:spPr bwMode="auto">
          <a:xfrm>
            <a:off x="7308304" y="6044456"/>
            <a:ext cx="432048" cy="42601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00298"/>
          </a:xfrm>
        </p:spPr>
        <p:txBody>
          <a:bodyPr>
            <a:normAutofit fontScale="90000"/>
          </a:bodyPr>
          <a:lstStyle/>
          <a:p>
            <a:r>
              <a:rPr lang="es-CO" b="1" dirty="0">
                <a:solidFill>
                  <a:srgbClr val="002060"/>
                </a:solidFill>
              </a:rPr>
              <a:t>TALENTO HUMANO EN FORMACIÓN</a:t>
            </a:r>
          </a:p>
        </p:txBody>
      </p:sp>
      <p:pic>
        <p:nvPicPr>
          <p:cNvPr id="14" name="Picture 2" descr="C:\Users\ONCOLOGOS\Desktop\Sin título-1-01.jpg"/>
          <p:cNvPicPr>
            <a:picLocks noChangeAspect="1" noChangeArrowheads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182" t="85664" r="32158"/>
          <a:stretch/>
        </p:blipFill>
        <p:spPr bwMode="auto">
          <a:xfrm>
            <a:off x="7944896" y="6014302"/>
            <a:ext cx="737687" cy="5287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Marcador de contenido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buFont typeface="Wingdings" panose="05000000000000000000" pitchFamily="2" charset="2"/>
              <a:buChar char="ü"/>
            </a:pPr>
            <a:r>
              <a:rPr lang="es-MX" dirty="0">
                <a:solidFill>
                  <a:srgbClr val="002060"/>
                </a:solidFill>
              </a:rPr>
              <a:t> Compromiso de las decanaturas para dar relevancia dentro de los planes de estudio al énfasis en promoción y prevención y la estrategia de APS. ( Objetivo cumplido).</a:t>
            </a:r>
          </a:p>
          <a:p>
            <a:pPr algn="just">
              <a:buFont typeface="Wingdings" panose="05000000000000000000" pitchFamily="2" charset="2"/>
              <a:buChar char="ü"/>
            </a:pPr>
            <a:r>
              <a:rPr lang="es-MX" dirty="0">
                <a:solidFill>
                  <a:srgbClr val="002060"/>
                </a:solidFill>
              </a:rPr>
              <a:t> Realizar despliegue con estudiantes para socializar la PAIS, MIAS y sus componentes.</a:t>
            </a:r>
          </a:p>
          <a:p>
            <a:pPr algn="just">
              <a:buFont typeface="Wingdings" panose="05000000000000000000" pitchFamily="2" charset="2"/>
              <a:buChar char="ü"/>
            </a:pPr>
            <a:r>
              <a:rPr lang="es-MX" dirty="0">
                <a:solidFill>
                  <a:srgbClr val="002060"/>
                </a:solidFill>
              </a:rPr>
              <a:t>Educación continua en cáncer de mama, cesación tabáquica y otros.</a:t>
            </a:r>
          </a:p>
        </p:txBody>
      </p:sp>
    </p:spTree>
    <p:extLst>
      <p:ext uri="{BB962C8B-B14F-4D97-AF65-F5344CB8AC3E}">
        <p14:creationId xmlns:p14="http://schemas.microsoft.com/office/powerpoint/2010/main" val="44564942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uadroTexto 4"/>
          <p:cNvSpPr txBox="1"/>
          <p:nvPr/>
        </p:nvSpPr>
        <p:spPr>
          <a:xfrm>
            <a:off x="272252" y="398475"/>
            <a:ext cx="7308812" cy="7540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CO" dirty="0"/>
          </a:p>
          <a:p>
            <a:endParaRPr lang="es-ES" sz="2500" b="1" dirty="0">
              <a:solidFill>
                <a:schemeClr val="bg1"/>
              </a:solidFill>
            </a:endParaRPr>
          </a:p>
        </p:txBody>
      </p:sp>
      <p:pic>
        <p:nvPicPr>
          <p:cNvPr id="9" name="Imagen 8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4460" y="6125884"/>
            <a:ext cx="720082" cy="3653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" name="Imagen 20"/>
          <p:cNvPicPr>
            <a:picLocks noChangeAspect="1"/>
          </p:cNvPicPr>
          <p:nvPr/>
        </p:nvPicPr>
        <p:blipFill rotWithShape="1">
          <a:blip r:embed="rId3"/>
          <a:srcRect l="9460" t="33267" r="45572" b="13578"/>
          <a:stretch/>
        </p:blipFill>
        <p:spPr>
          <a:xfrm>
            <a:off x="5580112" y="6026198"/>
            <a:ext cx="672292" cy="446796"/>
          </a:xfrm>
          <a:prstGeom prst="rect">
            <a:avLst/>
          </a:prstGeom>
        </p:spPr>
      </p:pic>
      <p:pic>
        <p:nvPicPr>
          <p:cNvPr id="22" name="Imagen 21"/>
          <p:cNvPicPr>
            <a:picLocks noChangeAspect="1"/>
          </p:cNvPicPr>
          <p:nvPr/>
        </p:nvPicPr>
        <p:blipFill rotWithShape="1">
          <a:blip r:embed="rId4"/>
          <a:srcRect l="21221" t="40383" r="57195" b="21227"/>
          <a:stretch/>
        </p:blipFill>
        <p:spPr>
          <a:xfrm>
            <a:off x="4725396" y="5986374"/>
            <a:ext cx="465053" cy="465053"/>
          </a:xfrm>
          <a:prstGeom prst="rect">
            <a:avLst/>
          </a:prstGeom>
        </p:spPr>
      </p:pic>
      <p:pic>
        <p:nvPicPr>
          <p:cNvPr id="23" name="Imagen 22"/>
          <p:cNvPicPr>
            <a:picLocks noChangeAspect="1"/>
          </p:cNvPicPr>
          <p:nvPr/>
        </p:nvPicPr>
        <p:blipFill rotWithShape="1">
          <a:blip r:embed="rId5"/>
          <a:srcRect l="17347" t="33266" r="53321" b="13579"/>
          <a:stretch/>
        </p:blipFill>
        <p:spPr>
          <a:xfrm>
            <a:off x="4067944" y="6041740"/>
            <a:ext cx="441187" cy="449511"/>
          </a:xfrm>
          <a:prstGeom prst="rect">
            <a:avLst/>
          </a:prstGeom>
        </p:spPr>
      </p:pic>
      <p:pic>
        <p:nvPicPr>
          <p:cNvPr id="25" name="Imagen 24" descr="D:\Escritorio\power-01.png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6057039"/>
            <a:ext cx="648072" cy="400848"/>
          </a:xfrm>
          <a:prstGeom prst="rect">
            <a:avLst/>
          </a:prstGeom>
          <a:noFill/>
          <a:ln>
            <a:noFill/>
          </a:ln>
        </p:spPr>
      </p:pic>
      <p:pic>
        <p:nvPicPr>
          <p:cNvPr id="26" name="Imagen 25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48405" y="6072506"/>
            <a:ext cx="478253" cy="439420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8505" y="5982883"/>
            <a:ext cx="592512" cy="5083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6158021"/>
            <a:ext cx="948294" cy="3010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10 Imagen"/>
          <p:cNvPicPr/>
          <p:nvPr/>
        </p:nvPicPr>
        <p:blipFill rotWithShape="1">
          <a:blip r:embed="rId10"/>
          <a:srcRect l="520" t="12028" r="90460" b="77168"/>
          <a:stretch/>
        </p:blipFill>
        <p:spPr bwMode="auto">
          <a:xfrm>
            <a:off x="7308304" y="6044456"/>
            <a:ext cx="432048" cy="42601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00298"/>
          </a:xfrm>
        </p:spPr>
        <p:txBody>
          <a:bodyPr>
            <a:normAutofit fontScale="90000"/>
          </a:bodyPr>
          <a:lstStyle/>
          <a:p>
            <a:r>
              <a:rPr lang="es-CO" b="1" dirty="0">
                <a:solidFill>
                  <a:srgbClr val="002060"/>
                </a:solidFill>
              </a:rPr>
              <a:t>TALENTO HUMANO EN FORMACIÓN</a:t>
            </a:r>
          </a:p>
        </p:txBody>
      </p:sp>
      <p:pic>
        <p:nvPicPr>
          <p:cNvPr id="14" name="Picture 2" descr="C:\Users\ONCOLOGOS\Desktop\Sin título-1-01.jpg"/>
          <p:cNvPicPr>
            <a:picLocks noChangeAspect="1" noChangeArrowheads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182" t="85664" r="32158"/>
          <a:stretch/>
        </p:blipFill>
        <p:spPr bwMode="auto">
          <a:xfrm>
            <a:off x="7944896" y="6014302"/>
            <a:ext cx="737687" cy="5287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Marcador de contenido 3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just">
              <a:buFont typeface="Wingdings" panose="05000000000000000000" pitchFamily="2" charset="2"/>
              <a:buChar char="ü"/>
            </a:pPr>
            <a:r>
              <a:rPr lang="es-MX" dirty="0">
                <a:solidFill>
                  <a:srgbClr val="002060"/>
                </a:solidFill>
              </a:rPr>
              <a:t> Fortalecimiento de la oferta académica, acorde a las necesidades planteadas por el MIAS.</a:t>
            </a:r>
          </a:p>
          <a:p>
            <a:pPr marL="0" indent="0" algn="just">
              <a:buNone/>
            </a:pPr>
            <a:endParaRPr lang="es-MX" dirty="0">
              <a:solidFill>
                <a:srgbClr val="002060"/>
              </a:solidFill>
            </a:endParaRPr>
          </a:p>
          <a:p>
            <a:pPr marL="0" indent="0" algn="just">
              <a:buNone/>
            </a:pPr>
            <a:r>
              <a:rPr lang="es-MX" dirty="0">
                <a:solidFill>
                  <a:srgbClr val="002060"/>
                </a:solidFill>
              </a:rPr>
              <a:t>   *  Apertura de especialidad de Pediatría (UTP).</a:t>
            </a:r>
          </a:p>
          <a:p>
            <a:pPr marL="0" indent="0" algn="just">
              <a:buNone/>
            </a:pPr>
            <a:r>
              <a:rPr lang="es-MX" dirty="0">
                <a:solidFill>
                  <a:srgbClr val="002060"/>
                </a:solidFill>
              </a:rPr>
              <a:t>   * Presentación de especialización en Medicina  	Familiar </a:t>
            </a:r>
          </a:p>
          <a:p>
            <a:pPr marL="0" indent="0" algn="just">
              <a:buNone/>
            </a:pPr>
            <a:r>
              <a:rPr lang="es-MX" dirty="0">
                <a:solidFill>
                  <a:srgbClr val="002060"/>
                </a:solidFill>
              </a:rPr>
              <a:t>  	- Fundación Universitaria Autónoma de las 	Américas</a:t>
            </a:r>
          </a:p>
          <a:p>
            <a:pPr marL="0" indent="0" algn="just">
              <a:buNone/>
            </a:pPr>
            <a:r>
              <a:rPr lang="es-MX" dirty="0">
                <a:solidFill>
                  <a:srgbClr val="002060"/>
                </a:solidFill>
              </a:rPr>
              <a:t>  	- Universidad Tecnológica de Pereira</a:t>
            </a:r>
          </a:p>
        </p:txBody>
      </p:sp>
    </p:spTree>
    <p:extLst>
      <p:ext uri="{BB962C8B-B14F-4D97-AF65-F5344CB8AC3E}">
        <p14:creationId xmlns:p14="http://schemas.microsoft.com/office/powerpoint/2010/main" val="306166699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n 8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4460" y="6125884"/>
            <a:ext cx="720082" cy="3653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" name="Imagen 20"/>
          <p:cNvPicPr>
            <a:picLocks noChangeAspect="1"/>
          </p:cNvPicPr>
          <p:nvPr/>
        </p:nvPicPr>
        <p:blipFill rotWithShape="1">
          <a:blip r:embed="rId3"/>
          <a:srcRect l="9460" t="33267" r="45572" b="13578"/>
          <a:stretch/>
        </p:blipFill>
        <p:spPr>
          <a:xfrm>
            <a:off x="5580112" y="6026198"/>
            <a:ext cx="672292" cy="446796"/>
          </a:xfrm>
          <a:prstGeom prst="rect">
            <a:avLst/>
          </a:prstGeom>
        </p:spPr>
      </p:pic>
      <p:pic>
        <p:nvPicPr>
          <p:cNvPr id="22" name="Imagen 21"/>
          <p:cNvPicPr>
            <a:picLocks noChangeAspect="1"/>
          </p:cNvPicPr>
          <p:nvPr/>
        </p:nvPicPr>
        <p:blipFill rotWithShape="1">
          <a:blip r:embed="rId4"/>
          <a:srcRect l="21221" t="40383" r="57195" b="21227"/>
          <a:stretch/>
        </p:blipFill>
        <p:spPr>
          <a:xfrm>
            <a:off x="4725396" y="5986374"/>
            <a:ext cx="465053" cy="465053"/>
          </a:xfrm>
          <a:prstGeom prst="rect">
            <a:avLst/>
          </a:prstGeom>
        </p:spPr>
      </p:pic>
      <p:pic>
        <p:nvPicPr>
          <p:cNvPr id="23" name="Imagen 22"/>
          <p:cNvPicPr>
            <a:picLocks noChangeAspect="1"/>
          </p:cNvPicPr>
          <p:nvPr/>
        </p:nvPicPr>
        <p:blipFill rotWithShape="1">
          <a:blip r:embed="rId5"/>
          <a:srcRect l="17347" t="33266" r="53321" b="13579"/>
          <a:stretch/>
        </p:blipFill>
        <p:spPr>
          <a:xfrm>
            <a:off x="4067944" y="6041740"/>
            <a:ext cx="441187" cy="449511"/>
          </a:xfrm>
          <a:prstGeom prst="rect">
            <a:avLst/>
          </a:prstGeom>
        </p:spPr>
      </p:pic>
      <p:pic>
        <p:nvPicPr>
          <p:cNvPr id="25" name="Imagen 24" descr="D:\Escritorio\power-01.png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6057039"/>
            <a:ext cx="648072" cy="400848"/>
          </a:xfrm>
          <a:prstGeom prst="rect">
            <a:avLst/>
          </a:prstGeom>
          <a:noFill/>
          <a:ln>
            <a:noFill/>
          </a:ln>
        </p:spPr>
      </p:pic>
      <p:pic>
        <p:nvPicPr>
          <p:cNvPr id="26" name="Imagen 25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48405" y="6072506"/>
            <a:ext cx="478253" cy="439420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8505" y="5982883"/>
            <a:ext cx="592512" cy="5083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6158021"/>
            <a:ext cx="948294" cy="3010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10 Imagen"/>
          <p:cNvPicPr/>
          <p:nvPr/>
        </p:nvPicPr>
        <p:blipFill rotWithShape="1">
          <a:blip r:embed="rId10"/>
          <a:srcRect l="520" t="12028" r="90460" b="77168"/>
          <a:stretch/>
        </p:blipFill>
        <p:spPr bwMode="auto">
          <a:xfrm>
            <a:off x="7308304" y="6044456"/>
            <a:ext cx="432048" cy="42601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251520" y="346074"/>
            <a:ext cx="8712968" cy="1000298"/>
          </a:xfrm>
        </p:spPr>
        <p:txBody>
          <a:bodyPr>
            <a:normAutofit fontScale="90000"/>
          </a:bodyPr>
          <a:lstStyle/>
          <a:p>
            <a:r>
              <a:rPr lang="es-CO" b="1" dirty="0">
                <a:solidFill>
                  <a:srgbClr val="002060"/>
                </a:solidFill>
              </a:rPr>
              <a:t>TALENTO HUMANO EN ETAPA LABORAL</a:t>
            </a:r>
          </a:p>
        </p:txBody>
      </p:sp>
      <p:pic>
        <p:nvPicPr>
          <p:cNvPr id="14" name="Picture 2" descr="C:\Users\ONCOLOGOS\Desktop\Sin título-1-01.jpg"/>
          <p:cNvPicPr>
            <a:picLocks noChangeAspect="1" noChangeArrowheads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182" t="85664" r="32158"/>
          <a:stretch/>
        </p:blipFill>
        <p:spPr bwMode="auto">
          <a:xfrm>
            <a:off x="7944896" y="6014302"/>
            <a:ext cx="737687" cy="5287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Marcador de contenido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es-MX" dirty="0">
                <a:solidFill>
                  <a:srgbClr val="002060"/>
                </a:solidFill>
              </a:rPr>
              <a:t>Curso formador de formadores para el MIAS:  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es-MX" dirty="0">
                <a:solidFill>
                  <a:srgbClr val="002060"/>
                </a:solidFill>
              </a:rPr>
              <a:t> Construcción colectiva entre 4 Universidades, Entidades territoriales y AHR.   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es-MX" dirty="0">
                <a:solidFill>
                  <a:srgbClr val="002060"/>
                </a:solidFill>
              </a:rPr>
              <a:t> Curso 32 horas presencial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es-MX" dirty="0">
                <a:solidFill>
                  <a:srgbClr val="002060"/>
                </a:solidFill>
              </a:rPr>
              <a:t> Jornadas de 8 horas cada 15 días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es-MX" dirty="0">
                <a:solidFill>
                  <a:srgbClr val="002060"/>
                </a:solidFill>
              </a:rPr>
              <a:t> Certificación entregada a participantes por 1 Universidad en representación de todas.</a:t>
            </a:r>
          </a:p>
          <a:p>
            <a:pPr marL="0" indent="0" algn="just">
              <a:buNone/>
            </a:pPr>
            <a:endParaRPr lang="es-MX" dirty="0">
              <a:solidFill>
                <a:srgbClr val="002060"/>
              </a:solidFill>
            </a:endParaRPr>
          </a:p>
          <a:p>
            <a:pPr marL="0" indent="0" algn="just">
              <a:buNone/>
            </a:pPr>
            <a:endParaRPr lang="es-MX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403973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n 8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4460" y="6125884"/>
            <a:ext cx="720082" cy="3653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" name="Imagen 20"/>
          <p:cNvPicPr>
            <a:picLocks noChangeAspect="1"/>
          </p:cNvPicPr>
          <p:nvPr/>
        </p:nvPicPr>
        <p:blipFill rotWithShape="1">
          <a:blip r:embed="rId3"/>
          <a:srcRect l="9460" t="33267" r="45572" b="13578"/>
          <a:stretch/>
        </p:blipFill>
        <p:spPr>
          <a:xfrm>
            <a:off x="5580112" y="6026198"/>
            <a:ext cx="672292" cy="446796"/>
          </a:xfrm>
          <a:prstGeom prst="rect">
            <a:avLst/>
          </a:prstGeom>
        </p:spPr>
      </p:pic>
      <p:pic>
        <p:nvPicPr>
          <p:cNvPr id="22" name="Imagen 21"/>
          <p:cNvPicPr>
            <a:picLocks noChangeAspect="1"/>
          </p:cNvPicPr>
          <p:nvPr/>
        </p:nvPicPr>
        <p:blipFill rotWithShape="1">
          <a:blip r:embed="rId4"/>
          <a:srcRect l="21221" t="40383" r="57195" b="21227"/>
          <a:stretch/>
        </p:blipFill>
        <p:spPr>
          <a:xfrm>
            <a:off x="4725396" y="5986374"/>
            <a:ext cx="465053" cy="465053"/>
          </a:xfrm>
          <a:prstGeom prst="rect">
            <a:avLst/>
          </a:prstGeom>
        </p:spPr>
      </p:pic>
      <p:pic>
        <p:nvPicPr>
          <p:cNvPr id="23" name="Imagen 22"/>
          <p:cNvPicPr>
            <a:picLocks noChangeAspect="1"/>
          </p:cNvPicPr>
          <p:nvPr/>
        </p:nvPicPr>
        <p:blipFill rotWithShape="1">
          <a:blip r:embed="rId5"/>
          <a:srcRect l="17347" t="33266" r="53321" b="13579"/>
          <a:stretch/>
        </p:blipFill>
        <p:spPr>
          <a:xfrm>
            <a:off x="4067944" y="6041740"/>
            <a:ext cx="441187" cy="449511"/>
          </a:xfrm>
          <a:prstGeom prst="rect">
            <a:avLst/>
          </a:prstGeom>
        </p:spPr>
      </p:pic>
      <p:pic>
        <p:nvPicPr>
          <p:cNvPr id="25" name="Imagen 24" descr="D:\Escritorio\power-01.png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6057039"/>
            <a:ext cx="648072" cy="400848"/>
          </a:xfrm>
          <a:prstGeom prst="rect">
            <a:avLst/>
          </a:prstGeom>
          <a:noFill/>
          <a:ln>
            <a:noFill/>
          </a:ln>
        </p:spPr>
      </p:pic>
      <p:pic>
        <p:nvPicPr>
          <p:cNvPr id="26" name="Imagen 25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48405" y="6072506"/>
            <a:ext cx="478253" cy="439420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8505" y="5982883"/>
            <a:ext cx="592512" cy="5083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6158021"/>
            <a:ext cx="948294" cy="3010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10 Imagen"/>
          <p:cNvPicPr/>
          <p:nvPr/>
        </p:nvPicPr>
        <p:blipFill rotWithShape="1">
          <a:blip r:embed="rId10"/>
          <a:srcRect l="520" t="12028" r="90460" b="77168"/>
          <a:stretch/>
        </p:blipFill>
        <p:spPr bwMode="auto">
          <a:xfrm>
            <a:off x="7308304" y="6044456"/>
            <a:ext cx="432048" cy="42601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394331" y="430913"/>
            <a:ext cx="8229600" cy="1000298"/>
          </a:xfrm>
        </p:spPr>
        <p:txBody>
          <a:bodyPr>
            <a:normAutofit fontScale="90000"/>
          </a:bodyPr>
          <a:lstStyle/>
          <a:p>
            <a:r>
              <a:rPr lang="es-CO" b="1" dirty="0">
                <a:solidFill>
                  <a:srgbClr val="002060"/>
                </a:solidFill>
              </a:rPr>
              <a:t>CURSO FORMADOR DE FORMADORES</a:t>
            </a:r>
          </a:p>
        </p:txBody>
      </p:sp>
      <p:pic>
        <p:nvPicPr>
          <p:cNvPr id="14" name="Picture 2" descr="C:\Users\ONCOLOGOS\Desktop\Sin título-1-01.jpg"/>
          <p:cNvPicPr>
            <a:picLocks noChangeAspect="1" noChangeArrowheads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182" t="85664" r="32158"/>
          <a:stretch/>
        </p:blipFill>
        <p:spPr bwMode="auto">
          <a:xfrm>
            <a:off x="7944896" y="6014302"/>
            <a:ext cx="737687" cy="5287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Marcador de contenido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es-MX" dirty="0">
                <a:solidFill>
                  <a:srgbClr val="002060"/>
                </a:solidFill>
              </a:rPr>
              <a:t>Población objetivo:</a:t>
            </a:r>
          </a:p>
          <a:p>
            <a:pPr marL="0" indent="0" algn="just">
              <a:buNone/>
            </a:pPr>
            <a:endParaRPr lang="es-MX" dirty="0">
              <a:solidFill>
                <a:srgbClr val="002060"/>
              </a:solidFill>
            </a:endParaRPr>
          </a:p>
          <a:p>
            <a:pPr algn="just">
              <a:buFont typeface="Wingdings" panose="05000000000000000000" pitchFamily="2" charset="2"/>
              <a:buChar char="§"/>
            </a:pPr>
            <a:r>
              <a:rPr lang="es-MX" dirty="0">
                <a:solidFill>
                  <a:srgbClr val="002060"/>
                </a:solidFill>
              </a:rPr>
              <a:t> Docentes Universitario</a:t>
            </a:r>
          </a:p>
          <a:p>
            <a:pPr algn="just">
              <a:buFont typeface="Wingdings" panose="05000000000000000000" pitchFamily="2" charset="2"/>
              <a:buChar char="§"/>
            </a:pPr>
            <a:endParaRPr lang="es-MX" dirty="0">
              <a:solidFill>
                <a:srgbClr val="002060"/>
              </a:solidFill>
            </a:endParaRPr>
          </a:p>
          <a:p>
            <a:pPr algn="just">
              <a:buFont typeface="Wingdings" panose="05000000000000000000" pitchFamily="2" charset="2"/>
              <a:buChar char="§"/>
            </a:pPr>
            <a:r>
              <a:rPr lang="es-MX" dirty="0">
                <a:solidFill>
                  <a:srgbClr val="002060"/>
                </a:solidFill>
              </a:rPr>
              <a:t> Funcionarios asistenciales de las Empresas Sociales del Estado.</a:t>
            </a:r>
          </a:p>
          <a:p>
            <a:pPr algn="just">
              <a:buFont typeface="Wingdings" panose="05000000000000000000" pitchFamily="2" charset="2"/>
              <a:buChar char="§"/>
            </a:pPr>
            <a:endParaRPr lang="es-MX" dirty="0">
              <a:solidFill>
                <a:srgbClr val="002060"/>
              </a:solidFill>
            </a:endParaRPr>
          </a:p>
          <a:p>
            <a:pPr marL="0" indent="0" algn="just">
              <a:buNone/>
            </a:pPr>
            <a:endParaRPr lang="es-MX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1173819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Azul II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EAC1C"/>
      </a:hlink>
      <a:folHlink>
        <a:srgbClr val="B26B0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Version=15.0.0.0, Culture=neutral, PublicKeyToken=71e9bce111e9429c</Assembly>
    <Class>Microsoft.Office.DocumentManagement.Internal.DocIdHandler</Class>
    <Data/>
    <Filter/>
  </Receiver>
</spe:Receiver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dlc_DocId xmlns="bc7fa6d9-f289-453f-8d65-26d024cbc172">SK56FQYSNTNA-148-10</_dlc_DocId>
    <_dlc_DocIdUrl xmlns="bc7fa6d9-f289-453f-8d65-26d024cbc172">
      <Url>http://intranet.minsalud.gov.co/_layouts/15/DocIdRedir.aspx?ID=SK56FQYSNTNA-148-10</Url>
      <Description>SK56FQYSNTNA-148-10</Description>
    </_dlc_DocIdUrl>
  </documentManagement>
</p:properties>
</file>

<file path=customXml/item4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C231B2FD6E1CDD4DB1381D3458B6A55F" ma:contentTypeVersion="0" ma:contentTypeDescription="Crear nuevo documento." ma:contentTypeScope="" ma:versionID="421a4c623f2b0bb5f4f1e0244e996327">
  <xsd:schema xmlns:xsd="http://www.w3.org/2001/XMLSchema" xmlns:xs="http://www.w3.org/2001/XMLSchema" xmlns:p="http://schemas.microsoft.com/office/2006/metadata/properties" xmlns:ns2="bc7fa6d9-f289-453f-8d65-26d024cbc172" targetNamespace="http://schemas.microsoft.com/office/2006/metadata/properties" ma:root="true" ma:fieldsID="e554c2d3f2b27ffb6760a44d8a8ddcc9" ns2:_="">
    <xsd:import namespace="bc7fa6d9-f289-453f-8d65-26d024cbc172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c7fa6d9-f289-453f-8d65-26d024cbc172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Valor de Id. de documento" ma:description="El valor del identificador de documento asignado a este elemento." ma:internalName="_dlc_DocId" ma:readOnly="true">
      <xsd:simpleType>
        <xsd:restriction base="dms:Text"/>
      </xsd:simpleType>
    </xsd:element>
    <xsd:element name="_dlc_DocIdUrl" ma:index="9" nillable="true" ma:displayName="Id. de documento" ma:description="Vínculo permanente a este documento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Identificador persistente" ma:description="Mantener el identificador al agregar." ma:hidden="true" ma:internalName="_dlc_DocIdPersistId" ma:readOnly="true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ni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B737FBC1-4A39-422D-9FF3-7436CE19CF79}">
  <ds:schemaRefs>
    <ds:schemaRef ds:uri="http://schemas.microsoft.com/sharepoint/events"/>
  </ds:schemaRefs>
</ds:datastoreItem>
</file>

<file path=customXml/itemProps2.xml><?xml version="1.0" encoding="utf-8"?>
<ds:datastoreItem xmlns:ds="http://schemas.openxmlformats.org/officeDocument/2006/customXml" ds:itemID="{BB2E74A8-9C09-4F90-B115-66847059116A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59603A39-B664-49B8-B461-8C0E87ABF000}">
  <ds:schemaRefs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purl.org/dc/dcmitype/"/>
    <ds:schemaRef ds:uri="http://purl.org/dc/terms/"/>
    <ds:schemaRef ds:uri="http://schemas.microsoft.com/office/2006/documentManagement/types"/>
    <ds:schemaRef ds:uri="http://schemas.openxmlformats.org/package/2006/metadata/core-properties"/>
    <ds:schemaRef ds:uri="bc7fa6d9-f289-453f-8d65-26d024cbc172"/>
    <ds:schemaRef ds:uri="http://www.w3.org/XML/1998/namespace"/>
  </ds:schemaRefs>
</ds:datastoreItem>
</file>

<file path=customXml/itemProps4.xml><?xml version="1.0" encoding="utf-8"?>
<ds:datastoreItem xmlns:ds="http://schemas.openxmlformats.org/officeDocument/2006/customXml" ds:itemID="{3CB36426-959F-455A-A0BC-CFE47BE52CA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bc7fa6d9-f289-453f-8d65-26d024cbc172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TM04033919[[fn=Circuito]]</Template>
  <TotalTime>0</TotalTime>
  <Words>739</Words>
  <Application>Microsoft Office PowerPoint</Application>
  <PresentationFormat>Presentación en pantalla (4:3)</PresentationFormat>
  <Paragraphs>132</Paragraphs>
  <Slides>19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19</vt:i4>
      </vt:variant>
    </vt:vector>
  </HeadingPairs>
  <TitlesOfParts>
    <vt:vector size="24" baseType="lpstr">
      <vt:lpstr>Batang</vt:lpstr>
      <vt:lpstr>Arial</vt:lpstr>
      <vt:lpstr>Calibri</vt:lpstr>
      <vt:lpstr>Wingdings</vt:lpstr>
      <vt:lpstr>Tema de Office</vt:lpstr>
      <vt:lpstr>MESA INSTITUCIONES FORMADORAS DE TALENTO HUMANO EN SALUD</vt:lpstr>
      <vt:lpstr>ANTECEDENTES</vt:lpstr>
      <vt:lpstr>ANTECEDENTES</vt:lpstr>
      <vt:lpstr>ANTECEDENTES</vt:lpstr>
      <vt:lpstr>ANTECEDENTES</vt:lpstr>
      <vt:lpstr>TALENTO HUMANO EN FORMACIÓN</vt:lpstr>
      <vt:lpstr>TALENTO HUMANO EN FORMACIÓN</vt:lpstr>
      <vt:lpstr>TALENTO HUMANO EN ETAPA LABORAL</vt:lpstr>
      <vt:lpstr>CURSO FORMADOR DE FORMADORES</vt:lpstr>
      <vt:lpstr>CURSO FORMADOR DE FORMADORES</vt:lpstr>
      <vt:lpstr>CURSO FORMADOR DE FORMADORES</vt:lpstr>
      <vt:lpstr>CURSO FORMADOR DE FORMADORES</vt:lpstr>
      <vt:lpstr>CURSO FORMADOR DE FORMADORES</vt:lpstr>
      <vt:lpstr>CURSO FORMADOR DE FORMADORES</vt:lpstr>
      <vt:lpstr>CURSO FORMADOR DE FORMADORES</vt:lpstr>
      <vt:lpstr>CURSO FORMADOR DE FORMADORES</vt:lpstr>
      <vt:lpstr>CURSO FORMADOR DE FORMADORES</vt:lpstr>
      <vt:lpstr>Presentación de PowerPoint</vt:lpstr>
      <vt:lpstr>GRACIAS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Carolina Acosta Gutierrez</dc:creator>
  <cp:lastModifiedBy>Mauricio Montoya Benitez</cp:lastModifiedBy>
  <cp:revision>292</cp:revision>
  <dcterms:created xsi:type="dcterms:W3CDTF">2014-10-20T16:00:02Z</dcterms:created>
  <dcterms:modified xsi:type="dcterms:W3CDTF">2018-12-18T15:19:14Z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0x010100C231B2FD6E1CDD4DB1381D3458B6A55F</vt:lpwstr>
  </property>
  <property fmtid="{D5CDD505-2E9C-101B-9397-08002B2CF9AE}" pid="3" name="_dlc_DocIdItemGuid">
    <vt:lpwstr>019c0135-f4b2-4aea-a0bc-72a854e15f27</vt:lpwstr>
  </property>
</Properties>
</file>